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0" r:id="rId6"/>
  </p:sldMasterIdLst>
  <p:notesMasterIdLst>
    <p:notesMasterId r:id="rId27"/>
  </p:notesMasterIdLst>
  <p:handoutMasterIdLst>
    <p:handoutMasterId r:id="rId28"/>
  </p:handoutMasterIdLst>
  <p:sldIdLst>
    <p:sldId id="348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9" r:id="rId15"/>
    <p:sldId id="370" r:id="rId16"/>
    <p:sldId id="373" r:id="rId17"/>
    <p:sldId id="374" r:id="rId18"/>
    <p:sldId id="375" r:id="rId19"/>
    <p:sldId id="376" r:id="rId20"/>
    <p:sldId id="371" r:id="rId21"/>
    <p:sldId id="372" r:id="rId22"/>
    <p:sldId id="358" r:id="rId23"/>
    <p:sldId id="355" r:id="rId24"/>
    <p:sldId id="367" r:id="rId25"/>
    <p:sldId id="36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600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8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1997-4099-4E64-9017-909D1A770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75399-2630-480B-917F-13C3164BC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78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87891DD-00A6-4D6C-8F73-6195F3E33045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75AC99D-9407-4416-9C30-7312F696B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5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5C85E-A1B2-45E5-A184-2FFEC0370EC7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Design – design storm, climate</a:t>
            </a:r>
            <a:r>
              <a:rPr lang="en-US" altLang="en-US" baseline="0" dirty="0" smtClean="0"/>
              <a:t> change, affordable, include WQ, updated ordinances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632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81F5B-2027-4DE2-A021-3F89A73FDA89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Public doesn’t necessarily understand that stormwater</a:t>
            </a:r>
            <a:r>
              <a:rPr lang="en-US" altLang="en-US" baseline="0" dirty="0" smtClean="0"/>
              <a:t> runoff is discharged untreated at its endpoint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618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DD2CB-195C-464E-960D-3180026F2EF8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31797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DD2CB-195C-464E-960D-3180026F2EF8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425297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962400"/>
            <a:ext cx="4495800" cy="2362200"/>
          </a:xfrm>
        </p:spPr>
        <p:txBody>
          <a:bodyPr/>
          <a:lstStyle>
            <a:lvl1pPr marL="0" indent="0" algn="l">
              <a:buNone/>
              <a:defRPr>
                <a:solidFill>
                  <a:srgbClr val="86003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09C3-C083-498A-A64D-DC3932600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011F74-C7B5-43F5-80FB-378E0E4B14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C849-D9BF-4DB8-9243-32B5D74D7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1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89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79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83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5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23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62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25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86200"/>
            <a:ext cx="43434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09C3-C083-498A-A64D-DC3932600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4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1" kern="1200">
          <a:solidFill>
            <a:srgbClr val="86003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0A26-6BAE-415F-910B-24E2C3D5C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8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86003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West Goshen Township</a:t>
            </a:r>
          </a:p>
          <a:p>
            <a:pPr algn="ctr"/>
            <a:r>
              <a:rPr lang="en-US" b="0" dirty="0" smtClean="0"/>
              <a:t>Brandywine and Goose Creek TMDL Plans - Deconstructed</a:t>
            </a:r>
          </a:p>
          <a:p>
            <a:pPr algn="ctr"/>
            <a:endParaRPr lang="en-US" dirty="0"/>
          </a:p>
          <a:p>
            <a:pPr algn="ctr"/>
            <a:r>
              <a:rPr lang="en-US" i="1" dirty="0" smtClean="0"/>
              <a:t>October 5, 2015</a:t>
            </a:r>
            <a:endParaRPr lang="en-US" i="1" dirty="0"/>
          </a:p>
        </p:txBody>
      </p:sp>
      <p:pic>
        <p:nvPicPr>
          <p:cNvPr id="4" name="Picture 2" descr="C:\Users\dweikel\Desktop\CA\prezi\stick_figure_sitting_confused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5735117" y="5874106"/>
            <a:ext cx="2245766" cy="395020"/>
          </a:xfrm>
          <a:custGeom>
            <a:avLst/>
            <a:gdLst>
              <a:gd name="connsiteX0" fmla="*/ 14630 w 2245766"/>
              <a:gd name="connsiteY0" fmla="*/ 109728 h 395020"/>
              <a:gd name="connsiteX1" fmla="*/ 263347 w 2245766"/>
              <a:gd name="connsiteY1" fmla="*/ 131673 h 395020"/>
              <a:gd name="connsiteX2" fmla="*/ 365760 w 2245766"/>
              <a:gd name="connsiteY2" fmla="*/ 168249 h 395020"/>
              <a:gd name="connsiteX3" fmla="*/ 629107 w 2245766"/>
              <a:gd name="connsiteY3" fmla="*/ 175564 h 395020"/>
              <a:gd name="connsiteX4" fmla="*/ 863193 w 2245766"/>
              <a:gd name="connsiteY4" fmla="*/ 175564 h 395020"/>
              <a:gd name="connsiteX5" fmla="*/ 1002182 w 2245766"/>
              <a:gd name="connsiteY5" fmla="*/ 175564 h 395020"/>
              <a:gd name="connsiteX6" fmla="*/ 1163117 w 2245766"/>
              <a:gd name="connsiteY6" fmla="*/ 190195 h 395020"/>
              <a:gd name="connsiteX7" fmla="*/ 1250899 w 2245766"/>
              <a:gd name="connsiteY7" fmla="*/ 175564 h 395020"/>
              <a:gd name="connsiteX8" fmla="*/ 1375257 w 2245766"/>
              <a:gd name="connsiteY8" fmla="*/ 146304 h 395020"/>
              <a:gd name="connsiteX9" fmla="*/ 1492301 w 2245766"/>
              <a:gd name="connsiteY9" fmla="*/ 219456 h 395020"/>
              <a:gd name="connsiteX10" fmla="*/ 1609344 w 2245766"/>
              <a:gd name="connsiteY10" fmla="*/ 204825 h 395020"/>
              <a:gd name="connsiteX11" fmla="*/ 1675181 w 2245766"/>
              <a:gd name="connsiteY11" fmla="*/ 153619 h 395020"/>
              <a:gd name="connsiteX12" fmla="*/ 1865376 w 2245766"/>
              <a:gd name="connsiteY12" fmla="*/ 160934 h 395020"/>
              <a:gd name="connsiteX13" fmla="*/ 2004365 w 2245766"/>
              <a:gd name="connsiteY13" fmla="*/ 43891 h 395020"/>
              <a:gd name="connsiteX14" fmla="*/ 2099462 w 2245766"/>
              <a:gd name="connsiteY14" fmla="*/ 0 h 395020"/>
              <a:gd name="connsiteX15" fmla="*/ 2223821 w 2245766"/>
              <a:gd name="connsiteY15" fmla="*/ 21945 h 395020"/>
              <a:gd name="connsiteX16" fmla="*/ 2245766 w 2245766"/>
              <a:gd name="connsiteY16" fmla="*/ 117043 h 395020"/>
              <a:gd name="connsiteX17" fmla="*/ 2106777 w 2245766"/>
              <a:gd name="connsiteY17" fmla="*/ 380390 h 395020"/>
              <a:gd name="connsiteX18" fmla="*/ 1836115 w 2245766"/>
              <a:gd name="connsiteY18" fmla="*/ 380390 h 395020"/>
              <a:gd name="connsiteX19" fmla="*/ 87782 w 2245766"/>
              <a:gd name="connsiteY19" fmla="*/ 395020 h 395020"/>
              <a:gd name="connsiteX20" fmla="*/ 0 w 2245766"/>
              <a:gd name="connsiteY20" fmla="*/ 299923 h 395020"/>
              <a:gd name="connsiteX21" fmla="*/ 14630 w 2245766"/>
              <a:gd name="connsiteY21" fmla="*/ 109728 h 39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45766" h="395020">
                <a:moveTo>
                  <a:pt x="14630" y="109728"/>
                </a:moveTo>
                <a:lnTo>
                  <a:pt x="263347" y="131673"/>
                </a:lnTo>
                <a:lnTo>
                  <a:pt x="365760" y="168249"/>
                </a:lnTo>
                <a:lnTo>
                  <a:pt x="629107" y="175564"/>
                </a:lnTo>
                <a:lnTo>
                  <a:pt x="863193" y="175564"/>
                </a:lnTo>
                <a:lnTo>
                  <a:pt x="1002182" y="175564"/>
                </a:lnTo>
                <a:lnTo>
                  <a:pt x="1163117" y="190195"/>
                </a:lnTo>
                <a:lnTo>
                  <a:pt x="1250899" y="175564"/>
                </a:lnTo>
                <a:lnTo>
                  <a:pt x="1375257" y="146304"/>
                </a:lnTo>
                <a:lnTo>
                  <a:pt x="1492301" y="219456"/>
                </a:lnTo>
                <a:lnTo>
                  <a:pt x="1609344" y="204825"/>
                </a:lnTo>
                <a:lnTo>
                  <a:pt x="1675181" y="153619"/>
                </a:lnTo>
                <a:lnTo>
                  <a:pt x="1865376" y="160934"/>
                </a:lnTo>
                <a:lnTo>
                  <a:pt x="2004365" y="43891"/>
                </a:lnTo>
                <a:lnTo>
                  <a:pt x="2099462" y="0"/>
                </a:lnTo>
                <a:lnTo>
                  <a:pt x="2223821" y="21945"/>
                </a:lnTo>
                <a:lnTo>
                  <a:pt x="2245766" y="117043"/>
                </a:lnTo>
                <a:lnTo>
                  <a:pt x="2106777" y="380390"/>
                </a:lnTo>
                <a:lnTo>
                  <a:pt x="1836115" y="380390"/>
                </a:lnTo>
                <a:lnTo>
                  <a:pt x="87782" y="395020"/>
                </a:lnTo>
                <a:lnTo>
                  <a:pt x="0" y="299923"/>
                </a:lnTo>
                <a:lnTo>
                  <a:pt x="14630" y="1097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56400" t="56462" r="10000" b="8007"/>
          <a:stretch/>
        </p:blipFill>
        <p:spPr>
          <a:xfrm>
            <a:off x="5181600" y="3886201"/>
            <a:ext cx="3200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2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</a:p>
          <a:p>
            <a:pPr lvl="1"/>
            <a:r>
              <a:rPr lang="en-US" dirty="0" err="1" smtClean="0"/>
              <a:t>MapSheds</a:t>
            </a:r>
            <a:endParaRPr lang="en-US" dirty="0" smtClean="0"/>
          </a:p>
          <a:p>
            <a:pPr lvl="1"/>
            <a:r>
              <a:rPr lang="en-US" dirty="0" smtClean="0"/>
              <a:t>Pollutant loading assumptions according to land use</a:t>
            </a:r>
          </a:p>
          <a:p>
            <a:pPr lvl="1"/>
            <a:r>
              <a:rPr lang="en-US" dirty="0" smtClean="0"/>
              <a:t>BMP benefits</a:t>
            </a:r>
          </a:p>
          <a:p>
            <a:pPr lvl="2"/>
            <a:r>
              <a:rPr lang="en-US" dirty="0" smtClean="0"/>
              <a:t>Detention basin naturalization</a:t>
            </a:r>
          </a:p>
          <a:p>
            <a:pPr lvl="2"/>
            <a:r>
              <a:rPr lang="en-US" dirty="0" err="1" smtClean="0"/>
              <a:t>Bioswales</a:t>
            </a:r>
            <a:endParaRPr lang="en-US" dirty="0" smtClean="0"/>
          </a:p>
          <a:p>
            <a:pPr lvl="2"/>
            <a:r>
              <a:rPr lang="en-US" dirty="0" smtClean="0"/>
              <a:t>Stream buffers</a:t>
            </a:r>
          </a:p>
          <a:p>
            <a:pPr lvl="2"/>
            <a:r>
              <a:rPr lang="en-US" dirty="0" smtClean="0"/>
              <a:t>Street sweeping</a:t>
            </a:r>
            <a:endParaRPr lang="en-US" dirty="0"/>
          </a:p>
        </p:txBody>
      </p:sp>
      <p:pic>
        <p:nvPicPr>
          <p:cNvPr id="5" name="Picture 4" descr="C:\MapShed\Runfiles\Brandywine Creek_08.13.2015\Output\Brandywine Input jpegs\Brandywine Creek_08.13.2015_Sweeping.gm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510" y="1219200"/>
            <a:ext cx="4205287" cy="425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48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Detention basin naturalization</a:t>
            </a:r>
          </a:p>
          <a:p>
            <a:r>
              <a:rPr lang="en-US" dirty="0" err="1" smtClean="0"/>
              <a:t>Bioswale</a:t>
            </a:r>
            <a:endParaRPr lang="en-US" dirty="0" smtClean="0"/>
          </a:p>
          <a:p>
            <a:r>
              <a:rPr lang="en-US" dirty="0" smtClean="0"/>
              <a:t>Stream buffer</a:t>
            </a:r>
          </a:p>
          <a:p>
            <a:r>
              <a:rPr lang="en-US" dirty="0" err="1" smtClean="0"/>
              <a:t>Streetsweeping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38824" y="415449"/>
            <a:ext cx="2847975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173730"/>
            <a:ext cx="28289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8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Detention basin naturalization</a:t>
            </a:r>
          </a:p>
          <a:p>
            <a:r>
              <a:rPr lang="en-US" b="1" dirty="0" err="1" smtClean="0"/>
              <a:t>Bioswale</a:t>
            </a:r>
            <a:endParaRPr lang="en-US" b="1" dirty="0" smtClean="0"/>
          </a:p>
          <a:p>
            <a:r>
              <a:rPr lang="en-US" dirty="0" smtClean="0"/>
              <a:t>Stream buffer</a:t>
            </a:r>
          </a:p>
          <a:p>
            <a:r>
              <a:rPr lang="en-US" dirty="0" err="1" smtClean="0"/>
              <a:t>Streetsweeping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210710"/>
            <a:ext cx="3962399" cy="43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1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Detention basin naturalization</a:t>
            </a:r>
          </a:p>
          <a:p>
            <a:r>
              <a:rPr lang="en-US" dirty="0" err="1" smtClean="0"/>
              <a:t>Bioswale</a:t>
            </a:r>
            <a:endParaRPr lang="en-US" dirty="0" smtClean="0"/>
          </a:p>
          <a:p>
            <a:r>
              <a:rPr lang="en-US" b="1" dirty="0" smtClean="0"/>
              <a:t>Stream buffer</a:t>
            </a:r>
          </a:p>
          <a:p>
            <a:r>
              <a:rPr lang="en-US" dirty="0" err="1" smtClean="0"/>
              <a:t>Streetsweeping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412"/>
          <a:stretch/>
        </p:blipFill>
        <p:spPr>
          <a:xfrm>
            <a:off x="430530" y="3950058"/>
            <a:ext cx="4194810" cy="164197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058492"/>
            <a:ext cx="4191000" cy="2357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592249"/>
            <a:ext cx="1600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8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Detention basin naturalization</a:t>
            </a:r>
          </a:p>
          <a:p>
            <a:r>
              <a:rPr lang="en-US" dirty="0" err="1" smtClean="0"/>
              <a:t>Bioswale</a:t>
            </a:r>
            <a:endParaRPr lang="en-US" dirty="0" smtClean="0"/>
          </a:p>
          <a:p>
            <a:r>
              <a:rPr lang="en-US" dirty="0" smtClean="0"/>
              <a:t>Stream buffer</a:t>
            </a:r>
          </a:p>
          <a:p>
            <a:r>
              <a:rPr lang="en-US" b="1" dirty="0" err="1" smtClean="0"/>
              <a:t>Streetsweeping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143000"/>
            <a:ext cx="3814762" cy="2402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3724645"/>
            <a:ext cx="3562350" cy="19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7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705" y="5715000"/>
            <a:ext cx="3961895" cy="81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" y="1429068"/>
            <a:ext cx="2590800" cy="4525963"/>
          </a:xfrm>
        </p:spPr>
        <p:txBody>
          <a:bodyPr/>
          <a:lstStyle/>
          <a:p>
            <a:r>
              <a:rPr lang="en-US" dirty="0" smtClean="0"/>
              <a:t>Cost Estimates</a:t>
            </a:r>
          </a:p>
          <a:p>
            <a:pPr lvl="1"/>
            <a:r>
              <a:rPr lang="en-US" dirty="0" smtClean="0"/>
              <a:t>Detention basin naturalization</a:t>
            </a:r>
          </a:p>
          <a:p>
            <a:pPr lvl="1"/>
            <a:r>
              <a:rPr lang="en-US" dirty="0" err="1" smtClean="0"/>
              <a:t>Bioswales</a:t>
            </a:r>
            <a:endParaRPr lang="en-US" dirty="0" smtClean="0"/>
          </a:p>
          <a:p>
            <a:pPr lvl="1"/>
            <a:r>
              <a:rPr lang="en-US" dirty="0" smtClean="0"/>
              <a:t>Stream buffers</a:t>
            </a:r>
          </a:p>
          <a:p>
            <a:pPr lvl="1"/>
            <a:r>
              <a:rPr lang="en-US" dirty="0" smtClean="0"/>
              <a:t>Street sweeping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75727"/>
            <a:ext cx="6178321" cy="46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5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59" y="141763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Implementation Schedule</a:t>
            </a:r>
          </a:p>
          <a:p>
            <a:pPr lvl="1"/>
            <a:r>
              <a:rPr lang="en-US" dirty="0" smtClean="0"/>
              <a:t>Goose Creek</a:t>
            </a:r>
          </a:p>
          <a:p>
            <a:pPr lvl="2"/>
            <a:r>
              <a:rPr lang="en-US" dirty="0" smtClean="0"/>
              <a:t>Three permit terms (15 years, 2027)</a:t>
            </a:r>
          </a:p>
          <a:p>
            <a:pPr lvl="2"/>
            <a:r>
              <a:rPr lang="en-US" dirty="0" smtClean="0"/>
              <a:t>$1.1 million</a:t>
            </a:r>
          </a:p>
          <a:p>
            <a:pPr lvl="1"/>
            <a:r>
              <a:rPr lang="en-US" dirty="0" smtClean="0"/>
              <a:t>Brandywine Creek</a:t>
            </a:r>
          </a:p>
          <a:p>
            <a:pPr lvl="2"/>
            <a:r>
              <a:rPr lang="en-US" dirty="0" smtClean="0"/>
              <a:t>Four permit terms (20 years, 2032)</a:t>
            </a:r>
          </a:p>
          <a:p>
            <a:pPr lvl="2"/>
            <a:r>
              <a:rPr lang="en-US" dirty="0" smtClean="0"/>
              <a:t>$2.1 million</a:t>
            </a:r>
          </a:p>
          <a:p>
            <a:pPr lvl="1"/>
            <a:r>
              <a:rPr lang="en-US" dirty="0" err="1" smtClean="0"/>
              <a:t>Streetsweeping</a:t>
            </a:r>
            <a:r>
              <a:rPr lang="en-US" dirty="0" smtClean="0"/>
              <a:t> (township wide)</a:t>
            </a:r>
          </a:p>
          <a:p>
            <a:pPr lvl="2"/>
            <a:r>
              <a:rPr lang="en-US" dirty="0" smtClean="0"/>
              <a:t>$255k initial purchase</a:t>
            </a:r>
          </a:p>
          <a:p>
            <a:pPr lvl="2"/>
            <a:r>
              <a:rPr lang="en-US" dirty="0" smtClean="0"/>
              <a:t>$375k annual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74638"/>
            <a:ext cx="4162425" cy="54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2493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What do these costs mean to the community? 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Results in an annual stormwater program cost of approx. $1.2M</a:t>
            </a:r>
          </a:p>
          <a:p>
            <a:pPr lvl="1"/>
            <a:r>
              <a:rPr lang="en-US" sz="1800" dirty="0" smtClean="0"/>
              <a:t>(Assumes ex. Stormwater O&amp;M crew is funded through Township General Fund)</a:t>
            </a:r>
          </a:p>
          <a:p>
            <a:r>
              <a:rPr lang="en-US" dirty="0" smtClean="0"/>
              <a:t>Rough estimate of associated Clean Water Management Fee for Avg. Single Family Property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= $6.50 per month +/-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(Fee may change based upon policy and funding decisions made by the Authority or Township in addition to DEP’s approved implementation schedule.)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35946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Range of SWU Fees Charged Nationwide?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0" t="18805" r="15520" b="9296"/>
          <a:stretch/>
        </p:blipFill>
        <p:spPr>
          <a:xfrm>
            <a:off x="647700" y="1398588"/>
            <a:ext cx="7048500" cy="5266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6406762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Ref: WKU Stormwater Utility Survey 2014</a:t>
            </a:r>
            <a:endParaRPr lang="en-US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7162800" y="4015987"/>
            <a:ext cx="18288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86003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sz="2000" b="1" dirty="0" smtClean="0"/>
              <a:t>Fees range from $0 to $35 per month</a:t>
            </a:r>
            <a:endParaRPr lang="en-US" sz="19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2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705" y="5715000"/>
            <a:ext cx="3961895" cy="81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54165" y="856648"/>
            <a:ext cx="2776889" cy="5881036"/>
          </a:xfrm>
          <a:prstGeom prst="roundRect">
            <a:avLst/>
          </a:prstGeom>
          <a:noFill/>
          <a:ln w="63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7836" y="856648"/>
            <a:ext cx="2776889" cy="5881036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2042" y="940150"/>
            <a:ext cx="302233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654" y="949774"/>
            <a:ext cx="295976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190" y="856648"/>
            <a:ext cx="2776889" cy="5881036"/>
          </a:xfrm>
          <a:prstGeom prst="roundRect">
            <a:avLst/>
          </a:prstGeom>
          <a:noFill/>
          <a:ln w="63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949777"/>
            <a:ext cx="295976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6379" y="1088277"/>
            <a:ext cx="240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Goshen Township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396" y="949776"/>
            <a:ext cx="296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Goshen Township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Authority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2042" y="949777"/>
            <a:ext cx="303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Advisory Committee (SAC)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90" y="1785516"/>
            <a:ext cx="2776889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 Authority &amp; SAC Members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ay-to-day operation and maintenance activities of the system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as MS4 Permittee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Permit/regulatory compliance activities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engineering and management of projects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private infrastructure inspection and enforcement activities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and maintain GIS and Asset Management systems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customer billing  functions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8211" y="1785516"/>
            <a:ext cx="2786514" cy="4000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Enact Clean Water Management fee and associated charges 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 annual budgets which account for revenue and expenditures necessary to operate, maintain, and improve stormwater facilities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strategy and recommendations to Township for comprehensive O&amp;M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comprehensive condition assessment and priority planning 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recommendations to the Township on the financing of capital improvements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funding as needed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1608" y="1593015"/>
            <a:ext cx="2779446" cy="4933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partnership between the Township and residents/businesses/industries/ institutions for effective storm-water management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technical and value-based input on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issues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and network together on stormwater-related topics that affect the community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as a sounding board to the Township and Authority on the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as liaisons within areas of influence for the Township/ Authority’s stormwater program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and educate the public on the Township/Authority’s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Program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379" y="-984"/>
            <a:ext cx="5688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OF KEY RESPONSIBILITIES FOR </a:t>
            </a:r>
          </a:p>
          <a:p>
            <a:r>
              <a:rPr lang="en-US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GOSHEN’S STORMWATER PROGRAM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RG BW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281" y="56009"/>
            <a:ext cx="1069462" cy="5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0" y="654974"/>
            <a:ext cx="9144001" cy="0"/>
          </a:xfrm>
          <a:prstGeom prst="line">
            <a:avLst/>
          </a:prstGeom>
          <a:ln w="476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61962" y="721596"/>
            <a:ext cx="5969092" cy="5804501"/>
            <a:chOff x="3061962" y="721596"/>
            <a:chExt cx="5969092" cy="5804501"/>
          </a:xfrm>
        </p:grpSpPr>
        <p:sp>
          <p:nvSpPr>
            <p:cNvPr id="2" name="Rectangle 1"/>
            <p:cNvSpPr/>
            <p:nvPr/>
          </p:nvSpPr>
          <p:spPr>
            <a:xfrm>
              <a:off x="6112042" y="721596"/>
              <a:ext cx="2919012" cy="5804501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69031" y="4783494"/>
              <a:ext cx="2919012" cy="1013056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61962" y="2286000"/>
              <a:ext cx="2919012" cy="1828799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200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Herbert, Rowland &amp; Grubic,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cs typeface="Arial" charset="0"/>
              </a:rPr>
              <a:t>Headquartered </a:t>
            </a:r>
            <a:r>
              <a:rPr lang="en-US" sz="2000" dirty="0">
                <a:cs typeface="Arial" charset="0"/>
              </a:rPr>
              <a:t>in Harrisburg, PA</a:t>
            </a:r>
          </a:p>
          <a:p>
            <a:pPr>
              <a:defRPr/>
            </a:pPr>
            <a:r>
              <a:rPr lang="en-US" sz="2000" dirty="0">
                <a:cs typeface="Arial" charset="0"/>
              </a:rPr>
              <a:t>180 employees</a:t>
            </a:r>
          </a:p>
          <a:p>
            <a:pPr>
              <a:defRPr/>
            </a:pPr>
            <a:r>
              <a:rPr lang="en-US" sz="2000" dirty="0">
                <a:cs typeface="Arial" charset="0"/>
              </a:rPr>
              <a:t>Municipal services for +50 years</a:t>
            </a:r>
          </a:p>
          <a:p>
            <a:pPr lvl="1">
              <a:defRPr/>
            </a:pPr>
            <a:endParaRPr lang="en-US" dirty="0">
              <a:cs typeface="Arial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000" b="1" dirty="0">
                <a:cs typeface="Arial" charset="0"/>
              </a:rPr>
              <a:t>Adrienne Vicari, P.E. , </a:t>
            </a:r>
            <a:r>
              <a:rPr lang="en-US" sz="2000" dirty="0">
                <a:cs typeface="Arial" charset="0"/>
              </a:rPr>
              <a:t>Regional Financial Service Group Manager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cs typeface="Arial" charset="0"/>
              </a:rPr>
              <a:t>avicari@hrg-inc.com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endParaRPr lang="en-US" sz="800" b="1" dirty="0">
              <a:cs typeface="Arial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000" b="1" dirty="0" smtClean="0">
                <a:cs typeface="Arial" charset="0"/>
              </a:rPr>
              <a:t>Erin Letavic, </a:t>
            </a:r>
            <a:r>
              <a:rPr lang="en-US" sz="2000" b="1" dirty="0" err="1" smtClean="0">
                <a:cs typeface="Arial" charset="0"/>
              </a:rPr>
              <a:t>M.Eng</a:t>
            </a:r>
            <a:r>
              <a:rPr lang="en-US" sz="2000" b="1" dirty="0" smtClean="0">
                <a:cs typeface="Arial" charset="0"/>
              </a:rPr>
              <a:t>., EIT,  </a:t>
            </a:r>
            <a:r>
              <a:rPr lang="en-US" sz="2000" dirty="0" smtClean="0">
                <a:cs typeface="Arial" charset="0"/>
              </a:rPr>
              <a:t>Project Manager</a:t>
            </a:r>
            <a:endParaRPr lang="en-US" sz="2000" dirty="0">
              <a:cs typeface="Arial" charset="0"/>
            </a:endParaRP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cs typeface="Arial" charset="0"/>
              </a:rPr>
              <a:t>mbonanno@hrg-inc.com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32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72715"/>
            <a:ext cx="8763000" cy="5366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comment period closes 	October 23, 2015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report 				November 2015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report 				December 2015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Implementation?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Funding?</a:t>
            </a:r>
          </a:p>
        </p:txBody>
      </p:sp>
    </p:spTree>
    <p:extLst>
      <p:ext uri="{BB962C8B-B14F-4D97-AF65-F5344CB8AC3E}">
        <p14:creationId xmlns:p14="http://schemas.microsoft.com/office/powerpoint/2010/main" xmlns="" val="6524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19200"/>
            <a:ext cx="6477000" cy="429641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 smtClean="0"/>
              <a:t>MS4 Permit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6324600" cy="3124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NPDES (National Pollutant Discharge Elimination </a:t>
            </a:r>
            <a:r>
              <a:rPr lang="en-US" altLang="en-US" dirty="0" smtClean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System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General Permit (PAG-13) or Individual Permit (IP) for Stormwater Discharges from Small Municipal Separate Storm Sewer Systems (MS4s)</a:t>
            </a:r>
          </a:p>
          <a:p>
            <a:pPr lvl="1"/>
            <a:r>
              <a:rPr lang="en-US" alt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WATER QUALITY PERMIT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Stormwater runoff carries pollutants</a:t>
            </a: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dirty="0" smtClean="0"/>
              <a:t>MS4 </a:t>
            </a:r>
            <a:br>
              <a:rPr lang="en-US" altLang="en-US" sz="3200" dirty="0" smtClean="0"/>
            </a:br>
            <a:r>
              <a:rPr lang="en-US" altLang="en-US" sz="3200" dirty="0" smtClean="0"/>
              <a:t>(Municipal Separate Storm Sewer System)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Pipes</a:t>
            </a:r>
          </a:p>
          <a:p>
            <a:pPr eaLnBrk="1" hangingPunct="1"/>
            <a:r>
              <a:rPr lang="en-US" altLang="en-US" dirty="0" smtClean="0"/>
              <a:t>Inlets</a:t>
            </a:r>
          </a:p>
          <a:p>
            <a:pPr eaLnBrk="1" hangingPunct="1"/>
            <a:r>
              <a:rPr lang="en-US" altLang="en-US" dirty="0" smtClean="0"/>
              <a:t>Swales</a:t>
            </a:r>
          </a:p>
          <a:p>
            <a:pPr eaLnBrk="1" hangingPunct="1"/>
            <a:r>
              <a:rPr lang="en-US" altLang="en-US" dirty="0" smtClean="0"/>
              <a:t>Detention BMPs</a:t>
            </a:r>
          </a:p>
          <a:p>
            <a:pPr eaLnBrk="1" hangingPunct="1"/>
            <a:r>
              <a:rPr lang="en-US" altLang="en-US" dirty="0" smtClean="0"/>
              <a:t>Infiltration BMPs</a:t>
            </a:r>
          </a:p>
          <a:p>
            <a:pPr eaLnBrk="1" hangingPunct="1"/>
            <a:r>
              <a:rPr lang="en-US" altLang="en-US" dirty="0" smtClean="0"/>
              <a:t>Water Quality BMPs</a:t>
            </a:r>
          </a:p>
          <a:p>
            <a:pPr lvl="1"/>
            <a:r>
              <a:rPr lang="en-US" altLang="en-US" dirty="0" smtClean="0"/>
              <a:t>The SYSTEM that collects, conveys, or manages stormwater</a:t>
            </a:r>
          </a:p>
        </p:txBody>
      </p:sp>
    </p:spTree>
    <p:extLst>
      <p:ext uri="{BB962C8B-B14F-4D97-AF65-F5344CB8AC3E}">
        <p14:creationId xmlns:p14="http://schemas.microsoft.com/office/powerpoint/2010/main" xmlns="" val="34006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200" dirty="0" smtClean="0"/>
              <a:t>Two Problems</a:t>
            </a:r>
            <a:endParaRPr lang="en-US" altLang="en-U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Economic Progress (land development)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Problem #1:  </a:t>
            </a:r>
            <a:r>
              <a:rPr lang="en-US" altLang="en-US" dirty="0"/>
              <a:t>Increase in </a:t>
            </a:r>
            <a:r>
              <a:rPr lang="en-US" altLang="en-US" b="1" dirty="0"/>
              <a:t>quantity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Problem #2:  </a:t>
            </a:r>
            <a:r>
              <a:rPr lang="en-US" altLang="en-US" dirty="0"/>
              <a:t>Decrease in </a:t>
            </a:r>
            <a:r>
              <a:rPr lang="en-US" altLang="en-US" b="1" dirty="0"/>
              <a:t>quality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971799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/>
              <a:t>Aging Infrastructure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Problem #1:  </a:t>
            </a:r>
            <a:r>
              <a:rPr lang="en-US" altLang="en-US" b="1" dirty="0" smtClean="0"/>
              <a:t>Funding</a:t>
            </a:r>
            <a:r>
              <a:rPr lang="en-US" altLang="en-US" dirty="0" smtClean="0"/>
              <a:t> challenges</a:t>
            </a:r>
            <a:endParaRPr lang="en-US" altLang="en-US" b="1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Problem #2:  What </a:t>
            </a:r>
            <a:r>
              <a:rPr lang="en-US" altLang="en-US" b="1" dirty="0" smtClean="0"/>
              <a:t>design</a:t>
            </a:r>
            <a:r>
              <a:rPr lang="en-US" altLang="en-US" dirty="0" smtClean="0"/>
              <a:t> standards?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15"/>
          <a:stretch/>
        </p:blipFill>
        <p:spPr>
          <a:xfrm>
            <a:off x="3125665" y="4103077"/>
            <a:ext cx="2857500" cy="15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4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24632" cy="4000500"/>
          </a:xfrm>
          <a:prstGeom prst="rect">
            <a:avLst/>
          </a:prstGeom>
          <a:noFill/>
          <a:ln w="44450">
            <a:solidFill>
              <a:srgbClr val="860038">
                <a:alpha val="9294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1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6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/>
              <a:t>Stormwater </a:t>
            </a:r>
            <a:r>
              <a:rPr lang="en-US" altLang="en-US" sz="3200" dirty="0"/>
              <a:t>Pollutants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1"/>
            <a:ext cx="40386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Sediment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Nutrients (nitrogen &amp; phosphorus)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Bacteria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Oxygen </a:t>
            </a:r>
            <a:r>
              <a:rPr lang="en-US" altLang="en-US" dirty="0"/>
              <a:t>Demand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Oil </a:t>
            </a:r>
            <a:r>
              <a:rPr lang="en-US" altLang="en-US" dirty="0"/>
              <a:t>and Grease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Metals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Toxic </a:t>
            </a:r>
            <a:r>
              <a:rPr lang="en-US" altLang="en-US" dirty="0"/>
              <a:t>Chemicals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Chlorides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Thermal </a:t>
            </a:r>
            <a:r>
              <a:rPr lang="en-US" altLang="en-US" dirty="0"/>
              <a:t>Impacts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Pesticides </a:t>
            </a:r>
            <a:r>
              <a:rPr lang="en-US" altLang="en-US" dirty="0"/>
              <a:t>&amp; Herbicides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3230" y="1240475"/>
            <a:ext cx="35814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/>
              <a:t>Chesapeake Bay TMDL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/>
              <a:t>(Total Maximum Daily Load)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 smtClean="0"/>
              <a:t> 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2" r="22750" b="18852"/>
          <a:stretch/>
        </p:blipFill>
        <p:spPr bwMode="auto">
          <a:xfrm>
            <a:off x="5254829" y="1964375"/>
            <a:ext cx="2838203" cy="37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67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6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/>
              <a:t>Stormwater </a:t>
            </a:r>
            <a:r>
              <a:rPr lang="en-US" altLang="en-US" sz="3200" dirty="0"/>
              <a:t>Pollutants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3230" y="1240474"/>
            <a:ext cx="3581400" cy="203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/>
              <a:t>Goose Creek TMDL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/>
              <a:t>(Total Maximum Daily Load)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 smtClean="0"/>
              <a:t>Pollutant: Phosphorus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 smtClean="0"/>
              <a:t>Required Reduction: 54%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 smtClean="0"/>
              <a:t>Protection of aquatic life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 smtClean="0"/>
              <a:t>  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1401" y="1240474"/>
            <a:ext cx="3581400" cy="203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/>
              <a:t>Brandywine Creek/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/>
              <a:t>Christina River TMDL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/>
              <a:t>(Total Maximum Daily Load)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 smtClean="0"/>
              <a:t>Pollutant: Sediment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 smtClean="0"/>
              <a:t>Required Reduction: 61%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 smtClean="0"/>
              <a:t>Restore recreation and protection of aquatic life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8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TMDL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Township staff outreach</a:t>
            </a:r>
          </a:p>
          <a:p>
            <a:r>
              <a:rPr lang="en-US" dirty="0" smtClean="0"/>
              <a:t>GIS mapping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err="1" smtClean="0"/>
              <a:t>MapSheds</a:t>
            </a:r>
            <a:endParaRPr lang="en-US" dirty="0" smtClean="0"/>
          </a:p>
          <a:p>
            <a:r>
              <a:rPr lang="en-US" dirty="0" smtClean="0"/>
              <a:t>Cost Estimates</a:t>
            </a:r>
          </a:p>
          <a:p>
            <a:r>
              <a:rPr lang="en-US" dirty="0" smtClean="0"/>
              <a:t>Implementation Schedule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1245" y="274638"/>
            <a:ext cx="3875556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1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dc6f0b3-89c8-4e4a-9482-c9a464855627">5S5CYMF6JHJY-145911093-74</_dlc_DocId>
    <_dlc_DocIdUrl xmlns="cdc6f0b3-89c8-4e4a-9482-c9a464855627">
      <Url>https://sharepoint.westwhiteland.org/publicinformation/_layouts/DocIdRedir.aspx?ID=5S5CYMF6JHJY-145911093-74</Url>
      <Description>5S5CYMF6JHJY-145911093-74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20D2C0556824B90BEF7A322BD063F" ma:contentTypeVersion="0" ma:contentTypeDescription="Create a new document." ma:contentTypeScope="" ma:versionID="2db0638d0902f8a4ef5934201cd7d71a">
  <xsd:schema xmlns:xsd="http://www.w3.org/2001/XMLSchema" xmlns:p="http://schemas.microsoft.com/office/2006/metadata/properties" xmlns:ns2="cdc6f0b3-89c8-4e4a-9482-c9a464855627" targetNamespace="http://schemas.microsoft.com/office/2006/metadata/properties" ma:root="true" ma:fieldsID="440148753417fe23c9c76427ee85e9db" ns2:_="">
    <xsd:import namespace="cdc6f0b3-89c8-4e4a-9482-c9a4648556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dc6f0b3-89c8-4e4a-9482-c9a464855627" elementFormDefault="qualified">
    <xsd:import namespace="http://schemas.microsoft.com/office/2006/documentManagement/type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26D539F-AB42-4221-AFD2-57D74819CB13}"/>
</file>

<file path=customXml/itemProps2.xml><?xml version="1.0" encoding="utf-8"?>
<ds:datastoreItem xmlns:ds="http://schemas.openxmlformats.org/officeDocument/2006/customXml" ds:itemID="{54D13650-97FA-41C9-9CC2-4CEFA41AFE7C}"/>
</file>

<file path=customXml/itemProps3.xml><?xml version="1.0" encoding="utf-8"?>
<ds:datastoreItem xmlns:ds="http://schemas.openxmlformats.org/officeDocument/2006/customXml" ds:itemID="{42472600-A9B4-46CB-9EC6-4858348A2ACB}"/>
</file>

<file path=customXml/itemProps4.xml><?xml version="1.0" encoding="utf-8"?>
<ds:datastoreItem xmlns:ds="http://schemas.openxmlformats.org/officeDocument/2006/customXml" ds:itemID="{97ED8065-0FBC-4E43-8E53-AF06525BF8CD}"/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692</Words>
  <Application>Microsoft Office PowerPoint</Application>
  <PresentationFormat>On-screen Show (4:3)</PresentationFormat>
  <Paragraphs>176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Slide 1</vt:lpstr>
      <vt:lpstr>Herbert, Rowland &amp; Grubic, Inc.</vt:lpstr>
      <vt:lpstr>MS4 Permit</vt:lpstr>
      <vt:lpstr>MS4  (Municipal Separate Storm Sewer System)</vt:lpstr>
      <vt:lpstr>Two Problems</vt:lpstr>
      <vt:lpstr>Slide 6</vt:lpstr>
      <vt:lpstr>Stormwater Pollutants</vt:lpstr>
      <vt:lpstr>Stormwater Pollutants</vt:lpstr>
      <vt:lpstr>TMDL Plan Development</vt:lpstr>
      <vt:lpstr>TMDL Plan Development</vt:lpstr>
      <vt:lpstr>TMDL Plan Development</vt:lpstr>
      <vt:lpstr>TMDL Plan Development</vt:lpstr>
      <vt:lpstr>TMDL Plan Development</vt:lpstr>
      <vt:lpstr>TMDL Plan Development</vt:lpstr>
      <vt:lpstr>TMDL Plan Development</vt:lpstr>
      <vt:lpstr>TMDL Plan Development</vt:lpstr>
      <vt:lpstr>What do these costs mean to the community? </vt:lpstr>
      <vt:lpstr>What is the Range of SWU Fees Charged Nationwide?</vt:lpstr>
      <vt:lpstr>Slide 19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Spong, Denise</dc:creator>
  <cp:lastModifiedBy>kpusey</cp:lastModifiedBy>
  <cp:revision>86</cp:revision>
  <cp:lastPrinted>2015-10-05T14:50:44Z</cp:lastPrinted>
  <dcterms:created xsi:type="dcterms:W3CDTF">2013-11-08T15:43:55Z</dcterms:created>
  <dcterms:modified xsi:type="dcterms:W3CDTF">2017-05-03T19:15:52Z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0x01010078C20D2C0556824B90BEF7A322BD063F</vt:lpwstr>
  </property>
  <property fmtid="{D5CDD505-2E9C-101B-9397-08002B2CF9AE}" pid="3" name="_dlc_DocIdItemGuid">
    <vt:lpwstr>a083a5e2-d891-4978-b2ac-7a430833e5b8</vt:lpwstr>
  </property>
</Properties>
</file>