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48"/>
  </p:notesMasterIdLst>
  <p:handoutMasterIdLst>
    <p:handoutMasterId r:id="rId49"/>
  </p:handoutMasterIdLst>
  <p:sldIdLst>
    <p:sldId id="404" r:id="rId5"/>
    <p:sldId id="378" r:id="rId6"/>
    <p:sldId id="380" r:id="rId7"/>
    <p:sldId id="381" r:id="rId8"/>
    <p:sldId id="382" r:id="rId9"/>
    <p:sldId id="383" r:id="rId10"/>
    <p:sldId id="384" r:id="rId11"/>
    <p:sldId id="385" r:id="rId12"/>
    <p:sldId id="364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361" r:id="rId31"/>
    <p:sldId id="362" r:id="rId32"/>
    <p:sldId id="363" r:id="rId33"/>
    <p:sldId id="365" r:id="rId34"/>
    <p:sldId id="366" r:id="rId35"/>
    <p:sldId id="369" r:id="rId36"/>
    <p:sldId id="370" r:id="rId37"/>
    <p:sldId id="373" r:id="rId38"/>
    <p:sldId id="374" r:id="rId39"/>
    <p:sldId id="375" r:id="rId40"/>
    <p:sldId id="376" r:id="rId41"/>
    <p:sldId id="371" r:id="rId42"/>
    <p:sldId id="372" r:id="rId43"/>
    <p:sldId id="358" r:id="rId44"/>
    <p:sldId id="355" r:id="rId45"/>
    <p:sldId id="367" r:id="rId46"/>
    <p:sldId id="403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8" autoAdjust="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E1997-4099-4E64-9017-909D1A77084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75399-2630-480B-917F-13C3164BC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8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587891DD-00A6-4D6C-8F73-6195F3E3304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75AC99D-9407-4416-9C30-7312F696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Township is governed by five Supervisors, elected at large for staggered six year terms.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Township intends to pass the an ordinance and Articles of Incorporation at their March 11</a:t>
            </a:r>
            <a:r>
              <a:rPr lang="en-US" altLang="en-US" baseline="30000" dirty="0"/>
              <a:t>th</a:t>
            </a:r>
            <a:r>
              <a:rPr lang="en-US" altLang="en-US" dirty="0"/>
              <a:t> meeting establishing the Stormwater Authority.  The Authority will be comprised of 5 members and we’ll be introducing those members to you at the 2</a:t>
            </a:r>
            <a:r>
              <a:rPr lang="en-US" altLang="en-US" baseline="30000" dirty="0"/>
              <a:t>nd</a:t>
            </a:r>
            <a:r>
              <a:rPr lang="en-US" altLang="en-US" dirty="0"/>
              <a:t> or 3rd SAC meeting.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9AE772-F67F-4FEE-9CEA-B38558480C1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D0AED2-95B2-45F2-8E80-C79AFDFDE4F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58E389-1166-4403-B83B-0AA078A0EC3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F5EBF6-59B3-4C15-B3AF-529737C7299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3F442-47B7-4DA7-BC5E-ED5DB5AF678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EE9709-2941-4A4D-A906-F1688C505E0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B91878-6E05-4CC3-8644-BD2EA3FB863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910155-185F-4D3F-BF18-1B823FCCDE1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8AC693-6AA5-40B2-985E-33CDC9A5AF5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B95EE-83BD-4AEF-854E-42A02962442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A6DB08-15E4-4170-8074-BA8E1E0F764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6ED534-CC81-4D29-97E6-4F8438A895B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B6364F-D5EC-458E-AC13-8275EEDD159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70F30-CAA8-475B-8CFC-866D1C95905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564607-0742-492C-BFF1-0D13A8B1BE7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D1D08-E369-4A7D-9C5F-FB64FAF25AB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182BA0-E8AD-46C7-9462-B151335E864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AA83F5-E8CB-4390-AFDE-44A371AB290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E38779-40C8-4A14-B622-33C779E77B9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5C85E-A1B2-45E5-A184-2FFEC0370EC7}" type="slidenum">
              <a:rPr lang="en-US" altLang="en-US"/>
              <a:pPr/>
              <a:t>29</a:t>
            </a:fld>
            <a:endParaRPr lang="en-US" altLang="en-US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Design – design storm, climate</a:t>
            </a:r>
            <a:r>
              <a:rPr lang="en-US" altLang="en-US" baseline="0" dirty="0"/>
              <a:t> change, affordable, include WQ, updated ordinances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6328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DD2CB-195C-464E-960D-3180026F2EF8}" type="slidenum">
              <a:rPr lang="en-US" altLang="en-US"/>
              <a:pPr/>
              <a:t>30</a:t>
            </a:fld>
            <a:endParaRPr lang="en-US" altLang="en-US" dirty="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3317974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DD2CB-195C-464E-960D-3180026F2EF8}" type="slidenum">
              <a:rPr lang="en-US" altLang="en-US"/>
              <a:pPr/>
              <a:t>31</a:t>
            </a:fld>
            <a:endParaRPr lang="en-US" altLang="en-US" dirty="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425297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983A71-F2EB-4A18-B0CF-B2A1DD1D0D5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Township is governed by five Supervisors, elected at large for staggered six year terms.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Township intends to pass the an ordinance and Articles of Incorporation at their March 11</a:t>
            </a:r>
            <a:r>
              <a:rPr lang="en-US" altLang="en-US" baseline="30000" dirty="0"/>
              <a:t>th</a:t>
            </a:r>
            <a:r>
              <a:rPr lang="en-US" altLang="en-US" dirty="0"/>
              <a:t> meeting establishing the Stormwater Authority.  The Authority will be comprised of 5 members and we’ll be introducing those members to you at the 2</a:t>
            </a:r>
            <a:r>
              <a:rPr lang="en-US" altLang="en-US" baseline="30000" dirty="0"/>
              <a:t>nd</a:t>
            </a:r>
            <a:r>
              <a:rPr lang="en-US" altLang="en-US" dirty="0"/>
              <a:t> or 3rd SAC meeting.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9AE772-F67F-4FEE-9CEA-B38558480C1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69F117-0009-450C-BB0C-6E9F4A1762D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381B57-ABE3-41BE-AEC8-41E83C631E3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1FC1E6-CE23-4D78-856A-A07D47A9560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9610F2-EE82-43AB-A2A4-31DF27A016E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7F65DE-9693-433C-92BA-C70FA86C485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81F5B-2027-4DE2-A021-3F89A73FDA89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Public doesn’t necessarily understand that stormwater</a:t>
            </a:r>
            <a:r>
              <a:rPr lang="en-US" altLang="en-US" baseline="0" dirty="0"/>
              <a:t> runoff is discharged untreated at its endpoint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8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9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honda\Desktop\Rhonda\PCWEA\Rain Barrel Workshop\Presentation\images\rain123rf-mas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535B5-39FF-4C0B-BAE0-9669709F6304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DBC3-BB4E-4FE9-8B57-9AC4078ED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8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honda\Desktop\Rhonda\PCWEA\Rain Barrel Workshop\Presentation\images\rain123rf-mas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535B5-39FF-4C0B-BAE0-9669709F6304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DBC3-BB4E-4FE9-8B57-9AC4078ED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2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honda\Desktop\Rhonda\PCWEA\Rain Barrel Workshop\Presentation\images\rain123rf-mas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535B5-39FF-4C0B-BAE0-9669709F6304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DBC3-BB4E-4FE9-8B57-9AC4078ED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53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honda\Desktop\Rhonda\PCWEA\Rain Barrel Workshop\Presentation\images\rain123rf-mas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535B5-39FF-4C0B-BAE0-9669709F6304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DBC3-BB4E-4FE9-8B57-9AC4078ED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honda\RHJ Files\PCWEA\Rain Barrel\images\rain123rf-s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97F2-FEEC-44DA-8AE0-08E02C351E7A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6FB8-B1B3-45D9-83A4-3A90AA835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0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honda\RHJ Files\PCWEA\Rain Barrel\images\rain123rf-botto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FC1B-A9B5-40EB-B642-3CF131C4532B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A6A5-4747-44A7-877C-5EE8E296B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2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honda\RHJ Files\PCWEA\Rain Barrel\images\rain123rf-s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97F2-FEEC-44DA-8AE0-08E02C351E7A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6FB8-B1B3-45D9-83A4-3A90AA835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6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honda\RHJ Files\PCWEA\Rain Barrel\images\rain123rf-s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97F2-FEEC-44DA-8AE0-08E02C351E7A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6FB8-B1B3-45D9-83A4-3A90AA835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1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honda\RHJ Files\PCWEA\Rain Barrel\images\rain123rf-s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97F2-FEEC-44DA-8AE0-08E02C351E7A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6FB8-B1B3-45D9-83A4-3A90AA835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53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honda\RHJ Files\PCWEA\Rain Barrel\images\rain123rf-botto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FC1B-A9B5-40EB-B642-3CF131C4532B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A6A5-4747-44A7-877C-5EE8E296B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2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97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honda\RHJ Files\PCWEA\Rain Barrel\images\rain123rf-s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97F2-FEEC-44DA-8AE0-08E02C351E7A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6FB8-B1B3-45D9-83A4-3A90AA835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5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631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honda\RHJ Files\PCWEA\Rain Barrel\images\rain123rf-s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97F2-FEEC-44DA-8AE0-08E02C351E7A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6FB8-B1B3-45D9-83A4-3A90AA835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51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honda\Desktop\Rhonda\PCWEA\Rain Barrel Workshop\Presentation\images\rain123rf-mas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535B5-39FF-4C0B-BAE0-9669709F6304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DBC3-BB4E-4FE9-8B57-9AC4078ED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50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honda\RHJ Files\PCWEA\Rain Barrel\images\rain123rf-s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97F2-FEEC-44DA-8AE0-08E02C351E7A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6FB8-B1B3-45D9-83A4-3A90AA835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31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honda\RHJ Files\PCWEA\Rain Barrel\images\rain123rf-s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97F2-FEEC-44DA-8AE0-08E02C351E7A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6FB8-B1B3-45D9-83A4-3A90AA835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33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honda\RHJ Files\PCWEA\Rain Barrel\images\rain123rf-s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97F2-FEEC-44DA-8AE0-08E02C351E7A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6FB8-B1B3-45D9-83A4-3A90AA835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74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851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376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honda\Desktop\Rhonda\PCWEA\Rain Barrel Workshop\Presentation\images\rain123rf-mas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535B5-39FF-4C0B-BAE0-9669709F6304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DBC3-BB4E-4FE9-8B57-9AC4078ED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8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8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2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A26-6BAE-415F-910B-24E2C3D5C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011F74-C7B5-43F5-80FB-378E0E4B14D0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C849-D9BF-4DB8-9243-32B5D74D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8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0A26-6BAE-415F-910B-24E2C3D5C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86003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133600"/>
            <a:ext cx="7925575" cy="4419600"/>
          </a:xfrm>
          <a:prstGeom prst="rect">
            <a:avLst/>
          </a:prstGeom>
          <a:effectLst>
            <a:softEdge rad="31750"/>
          </a:effectLst>
        </p:spPr>
        <p:txBody>
          <a:bodyPr/>
          <a:lstStyle/>
          <a:p>
            <a:pPr>
              <a:defRPr/>
            </a:pPr>
            <a:r>
              <a:rPr lang="en-US" sz="2400" b="1" u="sng" dirty="0">
                <a:solidFill>
                  <a:srgbClr val="860038"/>
                </a:solidFill>
                <a:latin typeface="+mn-lt"/>
              </a:rPr>
              <a:t>Township Supervisors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/>
              <a:t>Robin </a:t>
            </a:r>
            <a:r>
              <a:rPr lang="en-US" sz="2000" b="1" dirty="0" err="1"/>
              <a:t>Stuntebeck</a:t>
            </a:r>
            <a:r>
              <a:rPr lang="en-US" sz="2000" b="1" dirty="0"/>
              <a:t>, </a:t>
            </a:r>
            <a:r>
              <a:rPr lang="en-US" sz="2000" dirty="0"/>
              <a:t>Chair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Hugh J. Purnell, Jr.,</a:t>
            </a:r>
            <a:r>
              <a:rPr lang="en-US" sz="2000" dirty="0">
                <a:latin typeface="+mn-lt"/>
              </a:rPr>
              <a:t> Vice-Chair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Christopher </a:t>
            </a:r>
            <a:r>
              <a:rPr lang="en-US" sz="2000" b="1" dirty="0" err="1">
                <a:latin typeface="+mn-lt"/>
              </a:rPr>
              <a:t>Pielli</a:t>
            </a:r>
            <a:r>
              <a:rPr lang="en-US" sz="2000" b="1" dirty="0">
                <a:latin typeface="+mn-lt"/>
              </a:rPr>
              <a:t>, Esq.,</a:t>
            </a:r>
            <a:r>
              <a:rPr lang="en-US" sz="2000" dirty="0">
                <a:latin typeface="+mn-lt"/>
              </a:rPr>
              <a:t> Member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Edward G. Meakim, Jr.</a:t>
            </a:r>
            <a:r>
              <a:rPr lang="en-US" sz="2000" dirty="0">
                <a:latin typeface="+mn-lt"/>
              </a:rPr>
              <a:t>, Member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Shaun Walsh, </a:t>
            </a:r>
            <a:r>
              <a:rPr lang="en-US" sz="2000" dirty="0">
                <a:latin typeface="+mn-lt"/>
              </a:rPr>
              <a:t>Member</a:t>
            </a:r>
            <a:endParaRPr lang="en-US" sz="2400" b="1" u="sng" dirty="0">
              <a:solidFill>
                <a:srgbClr val="860038"/>
              </a:solidFill>
              <a:latin typeface="+mn-lt"/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2400" b="1" u="sng" dirty="0">
                <a:solidFill>
                  <a:srgbClr val="860038"/>
                </a:solidFill>
                <a:latin typeface="+mn-lt"/>
              </a:rPr>
              <a:t>Township Staff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Casey LaLonde</a:t>
            </a:r>
            <a:r>
              <a:rPr lang="en-US" sz="2000" dirty="0">
                <a:latin typeface="+mn-lt"/>
              </a:rPr>
              <a:t>, Township Manager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Derek Davis</a:t>
            </a:r>
            <a:r>
              <a:rPr lang="en-US" sz="2000" dirty="0">
                <a:latin typeface="+mn-lt"/>
              </a:rPr>
              <a:t>, Assistant Township Manager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Rick Craig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P.E., CSM,</a:t>
            </a:r>
            <a:r>
              <a:rPr lang="en-US" sz="2000" dirty="0">
                <a:latin typeface="+mn-lt"/>
              </a:rPr>
              <a:t> Township Engineer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en-US" sz="4400" b="1" u="sng" dirty="0">
                <a:solidFill>
                  <a:srgbClr val="860038"/>
                </a:solidFill>
                <a:latin typeface="+mn-lt"/>
              </a:rPr>
              <a:t> STORMWATER MANAGEMENT</a:t>
            </a:r>
          </a:p>
          <a:p>
            <a:pPr>
              <a:defRPr/>
            </a:pP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6" y="304800"/>
            <a:ext cx="8444089" cy="167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36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1981200"/>
            <a:ext cx="7315200" cy="10699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800" b="1" cap="small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Common Stormwater Problems</a:t>
            </a:r>
          </a:p>
        </p:txBody>
      </p:sp>
    </p:spTree>
    <p:extLst>
      <p:ext uri="{BB962C8B-B14F-4D97-AF65-F5344CB8AC3E}">
        <p14:creationId xmlns:p14="http://schemas.microsoft.com/office/powerpoint/2010/main" val="72855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Stream Bank Stability</a:t>
            </a:r>
          </a:p>
        </p:txBody>
      </p:sp>
      <p:pic>
        <p:nvPicPr>
          <p:cNvPr id="4" name="Picture 2" descr="X:\02\0242\0242007\050\Gorse Drive Photos - 2011.05.04\2011-05-04 10.10.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799"/>
            <a:ext cx="4533900" cy="340042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ffectLst>
            <a:softEdge rad="114300"/>
          </a:effectLst>
          <a:extLst/>
        </p:spPr>
      </p:pic>
      <p:pic>
        <p:nvPicPr>
          <p:cNvPr id="18436" name="Picture 2" descr="X:\24\2484\2484001\9-08-2011 Flooding\DSC00988.JPG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81350"/>
            <a:ext cx="4489452" cy="3367089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2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106363"/>
            <a:ext cx="5791200" cy="8842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Debris/Pollution</a:t>
            </a:r>
          </a:p>
        </p:txBody>
      </p:sp>
      <p:pic>
        <p:nvPicPr>
          <p:cNvPr id="22531" name="Picture 2" descr="X:\24\2484\2484001\9-08-2011 Flooding\DSC01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18" y="3048000"/>
            <a:ext cx="4876800" cy="3657600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6780"/>
            <a:ext cx="4681728" cy="374904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47296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228600"/>
            <a:ext cx="8991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Road Closures &amp; Traffic Incidents</a:t>
            </a:r>
          </a:p>
        </p:txBody>
      </p:sp>
      <p:pic>
        <p:nvPicPr>
          <p:cNvPr id="4" name="Picture 2" descr="X:\24\2484\2484001\9-08-2011 Flooding\DSC009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800600" cy="3600450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X:\24\2484\2484001\9-08-2011 Flooding\DSC01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03270"/>
            <a:ext cx="4724400" cy="3543300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54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2971800" y="274638"/>
            <a:ext cx="571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Property Flooding</a:t>
            </a:r>
          </a:p>
        </p:txBody>
      </p:sp>
      <p:pic>
        <p:nvPicPr>
          <p:cNvPr id="23555" name="Picture 2" descr="X:\24\2484\2484001\9-08-2011 Flooding\DSC00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69" y="1676400"/>
            <a:ext cx="5630862" cy="4222750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2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274638"/>
            <a:ext cx="6248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Pretty Powerful?</a:t>
            </a:r>
          </a:p>
        </p:txBody>
      </p:sp>
      <p:pic>
        <p:nvPicPr>
          <p:cNvPr id="25603" name="Picture 2" descr="X:\24\2484\2484001\9-08-2011 Flooding\DSC01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6070600" cy="4552950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51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9800" y="1981200"/>
            <a:ext cx="67056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Best Management Practices (BMPs)</a:t>
            </a:r>
          </a:p>
        </p:txBody>
      </p:sp>
    </p:spTree>
    <p:extLst>
      <p:ext uri="{BB962C8B-B14F-4D97-AF65-F5344CB8AC3E}">
        <p14:creationId xmlns:p14="http://schemas.microsoft.com/office/powerpoint/2010/main" val="424950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74638"/>
            <a:ext cx="80010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Functional Detention Basins</a:t>
            </a:r>
          </a:p>
        </p:txBody>
      </p:sp>
      <p:pic>
        <p:nvPicPr>
          <p:cNvPr id="27651" name="Picture 2" descr="X:\24\2484\2484001\9-08-2011 Flooding\DSC00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371600"/>
            <a:ext cx="5924550" cy="4443413"/>
          </a:xfrm>
          <a:prstGeom prst="rect">
            <a:avLst/>
          </a:prstGeom>
          <a:noFill/>
          <a:ln w="19050">
            <a:solidFill>
              <a:srgbClr val="4658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12392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0800" y="274638"/>
            <a:ext cx="5867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Vegetated Swales</a:t>
            </a:r>
          </a:p>
        </p:txBody>
      </p:sp>
      <p:pic>
        <p:nvPicPr>
          <p:cNvPr id="30723" name="Picture 2" descr="X:\24\2484\2484001\9-08-2011 Flooding\DSC00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5791200" cy="4343400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3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274638"/>
            <a:ext cx="320040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4500"/>
              </a:lnSpc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Block Pavers</a:t>
            </a:r>
          </a:p>
        </p:txBody>
      </p:sp>
      <p:pic>
        <p:nvPicPr>
          <p:cNvPr id="31747" name="Picture 2" descr="C:\Users\mbonanno\Desktop\2011-11-16_10-36-27_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200400" cy="4740596"/>
          </a:xfrm>
          <a:prstGeom prst="rect">
            <a:avLst/>
          </a:prstGeom>
          <a:noFill/>
          <a:ln w="9525">
            <a:solidFill>
              <a:srgbClr val="46588C"/>
            </a:solidFill>
            <a:miter lim="800000"/>
            <a:headEnd/>
            <a:tailEnd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95800" y="274638"/>
            <a:ext cx="4267200" cy="170656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4500"/>
              </a:lnSpc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Porous Asphalt</a:t>
            </a:r>
          </a:p>
        </p:txBody>
      </p:sp>
      <p:pic>
        <p:nvPicPr>
          <p:cNvPr id="36869" name="Picture 2" descr="C:\Users\mbonanno\Desktop\2011-11-16_10-18-19_3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151188" cy="4770438"/>
          </a:xfrm>
          <a:prstGeom prst="rect">
            <a:avLst/>
          </a:prstGeom>
          <a:noFill/>
          <a:ln w="9525">
            <a:solidFill>
              <a:srgbClr val="4658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685800"/>
            <a:ext cx="7696200" cy="2362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What is Stormwater?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Stormwater is water runoff after a rain storm from streets, construction sites, parking lots, buildings and other areas that goes directly into storm drains and eventually into local streams and rivers.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Any water runoff can transport pollutants into streams (not necessarily from precipitation)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+mn-lt"/>
            </a:endParaRPr>
          </a:p>
          <a:p>
            <a:pPr lvl="1">
              <a:defRPr/>
            </a:pPr>
            <a:r>
              <a:rPr lang="en-US" altLang="en-US" sz="2400" dirty="0">
                <a:latin typeface="+mn-lt"/>
              </a:rPr>
              <a:t>- Wash vehicles</a:t>
            </a:r>
          </a:p>
          <a:p>
            <a:pPr lvl="1">
              <a:defRPr/>
            </a:pPr>
            <a:r>
              <a:rPr lang="en-US" altLang="en-US" sz="2400" dirty="0">
                <a:latin typeface="+mn-lt"/>
              </a:rPr>
              <a:t>- Snow melt</a:t>
            </a:r>
          </a:p>
          <a:p>
            <a:pPr lvl="1">
              <a:defRPr/>
            </a:pPr>
            <a:r>
              <a:rPr lang="en-US" altLang="en-US" sz="2400" dirty="0">
                <a:latin typeface="+mn-lt"/>
              </a:rPr>
              <a:t>- Drainage</a:t>
            </a:r>
          </a:p>
          <a:p>
            <a:pPr algn="ctr">
              <a:defRPr/>
            </a:pPr>
            <a:endParaRPr lang="en-US" sz="6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8" descr="C:\Users\bmeyers\AppData\Local\Microsoft\Windows\Temporary Internet Files\Content.IE5\MQ2GCCB0\MC90044040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617788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95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Storm Tanks</a:t>
            </a:r>
          </a:p>
        </p:txBody>
      </p:sp>
      <p:pic>
        <p:nvPicPr>
          <p:cNvPr id="29699" name="Picture 2" descr="C:\Users\mbonanno\Desktop\HPIM0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5951538" cy="4435475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205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2057400"/>
            <a:ext cx="7696200" cy="2362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cap="small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New Challenges and Mandates</a:t>
            </a:r>
          </a:p>
        </p:txBody>
      </p:sp>
    </p:spTree>
    <p:extLst>
      <p:ext uri="{BB962C8B-B14F-4D97-AF65-F5344CB8AC3E}">
        <p14:creationId xmlns:p14="http://schemas.microsoft.com/office/powerpoint/2010/main" val="344028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0800" y="274638"/>
            <a:ext cx="5715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Erosion Control</a:t>
            </a:r>
          </a:p>
        </p:txBody>
      </p:sp>
      <p:pic>
        <p:nvPicPr>
          <p:cNvPr id="40963" name="Picture 2" descr="dischar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715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9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274638"/>
            <a:ext cx="5867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Paint/Oil in Drain</a:t>
            </a:r>
          </a:p>
        </p:txBody>
      </p:sp>
      <p:pic>
        <p:nvPicPr>
          <p:cNvPr id="43011" name="Picture 2" descr="ANd9GcS4V_KPjhSXpcUnnEX_Uc66IGtLRcZ1XENQ0294mUGfUvGRbHP_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676400"/>
            <a:ext cx="58769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22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304800"/>
            <a:ext cx="6172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Oil Sheen</a:t>
            </a:r>
          </a:p>
        </p:txBody>
      </p:sp>
      <p:pic>
        <p:nvPicPr>
          <p:cNvPr id="41987" name="Picture 2" descr="ANd9GcQMGiGGMnb5T6458VVwjO4ly1aKhMv2BDhR6h3ZDsmB0uaNNB4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524000"/>
            <a:ext cx="62738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654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Fertilizers/ Pet Waste</a:t>
            </a:r>
          </a:p>
        </p:txBody>
      </p:sp>
      <p:pic>
        <p:nvPicPr>
          <p:cNvPr id="44035" name="Picture 2" descr="ANd9GcSVbRf5oyMZAJsf-frd22mEz7ZdJx2h_D5w2vHPsOqA2i_NR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371600"/>
            <a:ext cx="444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ANd9GcRZ7WQwnOf7JiAWkASw0vF8sXmn0qQu5H3gTMM9a0a9VViw2nz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70192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224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Car Wash</a:t>
            </a:r>
          </a:p>
        </p:txBody>
      </p:sp>
      <p:pic>
        <p:nvPicPr>
          <p:cNvPr id="45059" name="Picture 2" descr="https://encrypted-tbn3.gstatic.com/images?q=tbn:ANd9GcTqAGQkA60gEBzjrfusSybQlERzkKtUoBHt0RY752D-ulV2-6ud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524000"/>
            <a:ext cx="704373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97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6477000" cy="429641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/>
              <a:t>MS4 Permit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52600" y="1676400"/>
            <a:ext cx="6324600" cy="3124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NPDES (National Pollutant Discharge Elimination </a:t>
            </a:r>
            <a:r>
              <a:rPr lang="en-US" altLang="en-US" dirty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System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General Permit (PAG-13) or Individual Permit (IP) for Stormwater Discharges from Small Municipal Separate Storm Sewer Systems (MS4s)</a:t>
            </a:r>
          </a:p>
          <a:p>
            <a:pPr lvl="1"/>
            <a:r>
              <a:rPr lang="en-US" altLang="en-US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WATER QUALITY PERMIT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Stormwater runoff carries pollutants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3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dirty="0"/>
              <a:t>MS4 </a:t>
            </a:r>
            <a:br>
              <a:rPr lang="en-US" altLang="en-US" sz="3200" dirty="0"/>
            </a:br>
            <a:r>
              <a:rPr lang="en-US" altLang="en-US" sz="3200" dirty="0"/>
              <a:t>(Municipal Separate Storm Sewer System)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Pipes</a:t>
            </a:r>
          </a:p>
          <a:p>
            <a:pPr eaLnBrk="1" hangingPunct="1"/>
            <a:r>
              <a:rPr lang="en-US" altLang="en-US" dirty="0"/>
              <a:t>Inlets</a:t>
            </a:r>
          </a:p>
          <a:p>
            <a:pPr eaLnBrk="1" hangingPunct="1"/>
            <a:r>
              <a:rPr lang="en-US" altLang="en-US" dirty="0"/>
              <a:t>Swales</a:t>
            </a:r>
          </a:p>
          <a:p>
            <a:pPr eaLnBrk="1" hangingPunct="1"/>
            <a:r>
              <a:rPr lang="en-US" altLang="en-US" dirty="0"/>
              <a:t>Detention BMPs</a:t>
            </a:r>
          </a:p>
          <a:p>
            <a:pPr eaLnBrk="1" hangingPunct="1"/>
            <a:r>
              <a:rPr lang="en-US" altLang="en-US" dirty="0"/>
              <a:t>Infiltration BMPs</a:t>
            </a:r>
          </a:p>
          <a:p>
            <a:pPr eaLnBrk="1" hangingPunct="1"/>
            <a:r>
              <a:rPr lang="en-US" altLang="en-US" dirty="0"/>
              <a:t>Water Quality BMPs</a:t>
            </a:r>
          </a:p>
          <a:p>
            <a:pPr lvl="1"/>
            <a:r>
              <a:rPr lang="en-US" altLang="en-US" dirty="0"/>
              <a:t>The SYSTEM that collects, conveys, or manages stormwater</a:t>
            </a:r>
          </a:p>
        </p:txBody>
      </p:sp>
    </p:spTree>
    <p:extLst>
      <p:ext uri="{BB962C8B-B14F-4D97-AF65-F5344CB8AC3E}">
        <p14:creationId xmlns:p14="http://schemas.microsoft.com/office/powerpoint/2010/main" val="3400661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200" dirty="0"/>
              <a:t>Two Problems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Economic Progress (land development)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Problem #1:  Increase in </a:t>
            </a:r>
            <a:r>
              <a:rPr lang="en-US" altLang="en-US" b="1" dirty="0"/>
              <a:t>quantity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Problem #2:  Decrease in </a:t>
            </a:r>
            <a:r>
              <a:rPr lang="en-US" altLang="en-US" b="1" dirty="0"/>
              <a:t>quality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971799"/>
            <a:ext cx="82296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Aging Infrastructure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Problem #1:  </a:t>
            </a:r>
            <a:r>
              <a:rPr lang="en-US" altLang="en-US" b="1" dirty="0"/>
              <a:t>Funding</a:t>
            </a:r>
            <a:r>
              <a:rPr lang="en-US" altLang="en-US" dirty="0"/>
              <a:t> challenges</a:t>
            </a:r>
            <a:endParaRPr lang="en-US" altLang="en-US" b="1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Problem #2:  What </a:t>
            </a:r>
            <a:r>
              <a:rPr lang="en-US" altLang="en-US" b="1" dirty="0"/>
              <a:t>design</a:t>
            </a:r>
            <a:r>
              <a:rPr lang="en-US" altLang="en-US" dirty="0"/>
              <a:t> standards?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5"/>
          <a:stretch/>
        </p:blipFill>
        <p:spPr>
          <a:xfrm>
            <a:off x="3125665" y="4103077"/>
            <a:ext cx="2857500" cy="15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4638"/>
            <a:ext cx="8763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Hydrologic Cycle</a:t>
            </a:r>
          </a:p>
        </p:txBody>
      </p:sp>
      <p:pic>
        <p:nvPicPr>
          <p:cNvPr id="19459" name="Picture 1" descr="https://www2.ucar.edu/sites/default/files/news/images/profile/2010/hydro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260475"/>
            <a:ext cx="78454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067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6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/>
              <a:t>Stormwater Pollutants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1"/>
            <a:ext cx="40386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Sediment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Nutrients (nitrogen &amp; phosphorus)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Bacteria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Oxygen Demand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Oil and Grease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Metals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Toxic Chemicals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Chlorides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Thermal Impacts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Pesticides &amp; Herbicides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3230" y="1240475"/>
            <a:ext cx="35814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/>
              <a:t>Chesapeake Bay TMDL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/>
              <a:t>(Total Maximum Daily Load)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dirty="0"/>
              <a:t>  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r="22750" b="18852"/>
          <a:stretch/>
        </p:blipFill>
        <p:spPr bwMode="auto">
          <a:xfrm>
            <a:off x="5254829" y="1964375"/>
            <a:ext cx="2838203" cy="37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762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6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/>
              <a:t>Stormwater Pollutants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3230" y="1240474"/>
            <a:ext cx="3581400" cy="203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/>
              <a:t>Goose Creek TMDL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/>
              <a:t>(Total Maximum Daily Load)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/>
              <a:t>Pollutant: Phosphorus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/>
              <a:t>Required Reduction: 54%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/>
              <a:t>Protection of aquatic life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dirty="0"/>
              <a:t>  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1401" y="1240474"/>
            <a:ext cx="3581400" cy="203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/>
              <a:t>Brandywine Creek/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/>
              <a:t>Christina River TMDL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/>
              <a:t>(Total Maximum Daily Load)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/>
              <a:t>Pollutant: Sediment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/>
              <a:t>Required Reduction: 61%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dirty="0"/>
              <a:t>Restore recreation and protection of aquatic life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37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TMDL Plan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Township staff outreach</a:t>
            </a:r>
          </a:p>
          <a:p>
            <a:r>
              <a:rPr lang="en-US" dirty="0"/>
              <a:t>GIS mapping</a:t>
            </a:r>
          </a:p>
          <a:p>
            <a:r>
              <a:rPr lang="en-US" dirty="0"/>
              <a:t>Modeling</a:t>
            </a:r>
          </a:p>
          <a:p>
            <a:pPr lvl="1"/>
            <a:r>
              <a:rPr lang="en-US" dirty="0" err="1"/>
              <a:t>MapSheds</a:t>
            </a:r>
            <a:endParaRPr lang="en-US" dirty="0"/>
          </a:p>
          <a:p>
            <a:r>
              <a:rPr lang="en-US" dirty="0"/>
              <a:t>Cost Estimates</a:t>
            </a:r>
          </a:p>
          <a:p>
            <a:r>
              <a:rPr lang="en-US" dirty="0"/>
              <a:t>Implementation Schedule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1245" y="274638"/>
            <a:ext cx="3875556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47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TMDL Plan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  <a:p>
            <a:pPr lvl="1"/>
            <a:r>
              <a:rPr lang="en-US" dirty="0" err="1"/>
              <a:t>MapSheds</a:t>
            </a:r>
            <a:endParaRPr lang="en-US" dirty="0"/>
          </a:p>
          <a:p>
            <a:pPr lvl="1"/>
            <a:r>
              <a:rPr lang="en-US" dirty="0"/>
              <a:t>Pollutant loading assumptions according to land use</a:t>
            </a:r>
          </a:p>
          <a:p>
            <a:pPr lvl="1"/>
            <a:r>
              <a:rPr lang="en-US" dirty="0"/>
              <a:t>BMP benefits</a:t>
            </a:r>
          </a:p>
          <a:p>
            <a:pPr lvl="2"/>
            <a:r>
              <a:rPr lang="en-US" dirty="0"/>
              <a:t>Detention basin naturalization</a:t>
            </a:r>
          </a:p>
          <a:p>
            <a:pPr lvl="2"/>
            <a:r>
              <a:rPr lang="en-US" dirty="0" err="1"/>
              <a:t>Bioswales</a:t>
            </a:r>
            <a:endParaRPr lang="en-US" dirty="0"/>
          </a:p>
          <a:p>
            <a:pPr lvl="2"/>
            <a:r>
              <a:rPr lang="en-US" dirty="0"/>
              <a:t>Stream buffers</a:t>
            </a:r>
          </a:p>
          <a:p>
            <a:pPr lvl="2"/>
            <a:r>
              <a:rPr lang="en-US" dirty="0"/>
              <a:t>Street sweeping</a:t>
            </a:r>
          </a:p>
        </p:txBody>
      </p:sp>
      <p:pic>
        <p:nvPicPr>
          <p:cNvPr id="5" name="Picture 4" descr="C:\MapShed\Runfiles\Brandywine Creek_08.13.2015\Output\Brandywine Input jpegs\Brandywine Creek_08.13.2015_Sweeping.gm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10" y="1219200"/>
            <a:ext cx="4205287" cy="425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818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TMDL Plan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Detention basin naturalization</a:t>
            </a:r>
          </a:p>
          <a:p>
            <a:r>
              <a:rPr lang="en-US" dirty="0" err="1"/>
              <a:t>Bioswale</a:t>
            </a:r>
            <a:endParaRPr lang="en-US" dirty="0"/>
          </a:p>
          <a:p>
            <a:r>
              <a:rPr lang="en-US" dirty="0"/>
              <a:t>Stream buffer</a:t>
            </a:r>
          </a:p>
          <a:p>
            <a:r>
              <a:rPr lang="en-US" dirty="0" err="1"/>
              <a:t>Streetsweeping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8824" y="415449"/>
            <a:ext cx="2847975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173730"/>
            <a:ext cx="28289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58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TMDL Plan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Detention basin naturalization</a:t>
            </a:r>
          </a:p>
          <a:p>
            <a:r>
              <a:rPr lang="en-US" b="1" dirty="0" err="1"/>
              <a:t>Bioswale</a:t>
            </a:r>
            <a:endParaRPr lang="en-US" b="1" dirty="0"/>
          </a:p>
          <a:p>
            <a:r>
              <a:rPr lang="en-US" dirty="0"/>
              <a:t>Stream buffer</a:t>
            </a:r>
          </a:p>
          <a:p>
            <a:r>
              <a:rPr lang="en-US" dirty="0" err="1"/>
              <a:t>Streetsweeping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210710"/>
            <a:ext cx="3962399" cy="43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86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TMDL Plan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Detention basin naturalization</a:t>
            </a:r>
          </a:p>
          <a:p>
            <a:r>
              <a:rPr lang="en-US" dirty="0" err="1"/>
              <a:t>Bioswale</a:t>
            </a:r>
            <a:endParaRPr lang="en-US" dirty="0"/>
          </a:p>
          <a:p>
            <a:r>
              <a:rPr lang="en-US" b="1" dirty="0"/>
              <a:t>Stream buffer</a:t>
            </a:r>
          </a:p>
          <a:p>
            <a:r>
              <a:rPr lang="en-US" dirty="0" err="1"/>
              <a:t>Streetsweeping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2"/>
          <a:stretch/>
        </p:blipFill>
        <p:spPr>
          <a:xfrm>
            <a:off x="430530" y="3950058"/>
            <a:ext cx="4194810" cy="164197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58492"/>
            <a:ext cx="4191000" cy="2357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92249"/>
            <a:ext cx="1600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18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TMDL Plan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Detention basin naturalization</a:t>
            </a:r>
          </a:p>
          <a:p>
            <a:r>
              <a:rPr lang="en-US" dirty="0" err="1"/>
              <a:t>Bioswale</a:t>
            </a:r>
            <a:endParaRPr lang="en-US" dirty="0"/>
          </a:p>
          <a:p>
            <a:r>
              <a:rPr lang="en-US" dirty="0"/>
              <a:t>Stream buffer</a:t>
            </a:r>
          </a:p>
          <a:p>
            <a:r>
              <a:rPr lang="en-US" b="1" dirty="0" err="1"/>
              <a:t>Streetsweeping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143000"/>
            <a:ext cx="3814762" cy="2402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24645"/>
            <a:ext cx="3562350" cy="19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55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705" y="5715000"/>
            <a:ext cx="3961895" cy="81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TMDL Plan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" y="1429068"/>
            <a:ext cx="2590800" cy="4525963"/>
          </a:xfrm>
        </p:spPr>
        <p:txBody>
          <a:bodyPr/>
          <a:lstStyle/>
          <a:p>
            <a:r>
              <a:rPr lang="en-US" dirty="0"/>
              <a:t>Cost Estimates</a:t>
            </a:r>
          </a:p>
          <a:p>
            <a:pPr lvl="1"/>
            <a:r>
              <a:rPr lang="en-US" dirty="0"/>
              <a:t>Detention basin naturalization</a:t>
            </a:r>
          </a:p>
          <a:p>
            <a:pPr lvl="1"/>
            <a:r>
              <a:rPr lang="en-US" dirty="0" err="1"/>
              <a:t>Bioswales</a:t>
            </a:r>
            <a:endParaRPr lang="en-US" dirty="0"/>
          </a:p>
          <a:p>
            <a:pPr lvl="1"/>
            <a:r>
              <a:rPr lang="en-US" dirty="0"/>
              <a:t>Stream buffers</a:t>
            </a:r>
          </a:p>
          <a:p>
            <a:pPr lvl="1"/>
            <a:r>
              <a:rPr lang="en-US" dirty="0"/>
              <a:t>Street sweeping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75727"/>
            <a:ext cx="6178321" cy="46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31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TMDL Plan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59" y="141763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Implementation Schedule</a:t>
            </a:r>
          </a:p>
          <a:p>
            <a:pPr lvl="1"/>
            <a:r>
              <a:rPr lang="en-US" dirty="0"/>
              <a:t>Goose Creek</a:t>
            </a:r>
          </a:p>
          <a:p>
            <a:pPr lvl="2"/>
            <a:r>
              <a:rPr lang="en-US" dirty="0"/>
              <a:t>Three permit terms (15 years, 2027)</a:t>
            </a:r>
          </a:p>
          <a:p>
            <a:pPr lvl="2"/>
            <a:r>
              <a:rPr lang="en-US" dirty="0"/>
              <a:t>$1.1 million</a:t>
            </a:r>
          </a:p>
          <a:p>
            <a:pPr lvl="1"/>
            <a:r>
              <a:rPr lang="en-US" dirty="0"/>
              <a:t>Brandywine Creek</a:t>
            </a:r>
          </a:p>
          <a:p>
            <a:pPr lvl="2"/>
            <a:r>
              <a:rPr lang="en-US" dirty="0"/>
              <a:t>Four permit terms (20 years, 2032)</a:t>
            </a:r>
          </a:p>
          <a:p>
            <a:pPr lvl="2"/>
            <a:r>
              <a:rPr lang="en-US" dirty="0"/>
              <a:t>$2.1 million</a:t>
            </a:r>
          </a:p>
          <a:p>
            <a:pPr lvl="1"/>
            <a:r>
              <a:rPr lang="en-US" dirty="0" err="1"/>
              <a:t>Streetsweeping</a:t>
            </a:r>
            <a:r>
              <a:rPr lang="en-US" dirty="0"/>
              <a:t> (township wide)</a:t>
            </a:r>
          </a:p>
          <a:p>
            <a:pPr lvl="2"/>
            <a:r>
              <a:rPr lang="en-US" dirty="0"/>
              <a:t>$255k initial purchase</a:t>
            </a:r>
          </a:p>
          <a:p>
            <a:pPr lvl="2"/>
            <a:r>
              <a:rPr lang="en-US" dirty="0"/>
              <a:t>$375k annual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638"/>
            <a:ext cx="4162425" cy="54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2163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History of Stormwater Management</a:t>
            </a:r>
          </a:p>
          <a:p>
            <a:pPr>
              <a:defRPr/>
            </a:pPr>
            <a:endParaRPr lang="en-US" sz="40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No. 1 – Run It into Ditches…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905000"/>
            <a:ext cx="4865688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562600"/>
            <a:ext cx="6477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127000">
              <a:schemeClr val="bg1">
                <a:lumMod val="65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6096000"/>
            <a:ext cx="6477000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2209800" y="5181600"/>
            <a:ext cx="1447800" cy="16192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724400" y="5181600"/>
            <a:ext cx="1447800" cy="16192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1143000" y="4632325"/>
            <a:ext cx="701675" cy="92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2286000" y="4610100"/>
            <a:ext cx="701675" cy="92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3603625" y="4610100"/>
            <a:ext cx="701675" cy="92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00500" y="4305300"/>
            <a:ext cx="1897063" cy="35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4877594" y="4655344"/>
            <a:ext cx="700087" cy="92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0800" y="4943475"/>
            <a:ext cx="182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To Stream</a:t>
            </a:r>
          </a:p>
        </p:txBody>
      </p:sp>
    </p:spTree>
    <p:extLst>
      <p:ext uri="{BB962C8B-B14F-4D97-AF65-F5344CB8AC3E}">
        <p14:creationId xmlns:p14="http://schemas.microsoft.com/office/powerpoint/2010/main" val="1092112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2493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What do these costs mean to the community?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114799"/>
          </a:xfrm>
        </p:spPr>
        <p:txBody>
          <a:bodyPr>
            <a:normAutofit/>
          </a:bodyPr>
          <a:lstStyle/>
          <a:p>
            <a:r>
              <a:rPr lang="en-US" dirty="0"/>
              <a:t>Results in an annual stormwater program cost of approx. $1.2M</a:t>
            </a:r>
          </a:p>
          <a:p>
            <a:pPr lvl="1"/>
            <a:r>
              <a:rPr lang="en-US" sz="1800" dirty="0"/>
              <a:t>(Assumes ex. Stormwater O&amp;M crew is funded through Township General Fund)</a:t>
            </a:r>
          </a:p>
          <a:p>
            <a:r>
              <a:rPr lang="en-US" dirty="0"/>
              <a:t>Rough estimate of associated Clean Water Management Fee for Avg. Single Family Property</a:t>
            </a:r>
          </a:p>
          <a:p>
            <a:pPr marL="0" indent="0">
              <a:buNone/>
            </a:pPr>
            <a:r>
              <a:rPr lang="en-US" dirty="0"/>
              <a:t>			= $6.50 per month +/-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600" i="1" dirty="0"/>
              <a:t>    (Fee may change based upon policy and funding decisions made by the Authority or Township in addition to DEP’s approved implementation schedule.)</a:t>
            </a:r>
          </a:p>
        </p:txBody>
      </p:sp>
    </p:spTree>
    <p:extLst>
      <p:ext uri="{BB962C8B-B14F-4D97-AF65-F5344CB8AC3E}">
        <p14:creationId xmlns:p14="http://schemas.microsoft.com/office/powerpoint/2010/main" val="3594627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Range of SWU Fees Charged Nationwide?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40" t="18805" r="15520" b="9296"/>
          <a:stretch/>
        </p:blipFill>
        <p:spPr>
          <a:xfrm>
            <a:off x="647700" y="1398588"/>
            <a:ext cx="7048500" cy="5266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6406762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tx2">
                    <a:lumMod val="75000"/>
                  </a:schemeClr>
                </a:solidFill>
              </a:rPr>
              <a:t>Ref: WKU Stormwater Utility Survey 2014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7162800" y="4015987"/>
            <a:ext cx="1828800" cy="1219200"/>
          </a:xfrm>
          <a:prstGeom prst="rect">
            <a:avLst/>
          </a:prstGeom>
          <a:solidFill>
            <a:schemeClr val="bg1"/>
          </a:solidFill>
          <a:ln>
            <a:solidFill>
              <a:srgbClr val="86003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sz="2000" b="1" dirty="0"/>
              <a:t>Fees range from $0 to $35 per month</a:t>
            </a:r>
            <a:endParaRPr lang="en-US" sz="19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61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705" y="5715000"/>
            <a:ext cx="3961895" cy="81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254165" y="856648"/>
            <a:ext cx="2776889" cy="5881036"/>
          </a:xfrm>
          <a:prstGeom prst="roundRect">
            <a:avLst/>
          </a:prstGeom>
          <a:noFill/>
          <a:ln w="63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37836" y="856648"/>
            <a:ext cx="2776889" cy="5881036"/>
          </a:xfrm>
          <a:prstGeom prst="round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2042" y="940150"/>
            <a:ext cx="302233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654" y="949774"/>
            <a:ext cx="295976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2190" y="856648"/>
            <a:ext cx="2776889" cy="5881036"/>
          </a:xfrm>
          <a:prstGeom prst="roundRect">
            <a:avLst/>
          </a:prstGeom>
          <a:noFill/>
          <a:ln w="63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949777"/>
            <a:ext cx="295976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6379" y="1088277"/>
            <a:ext cx="240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Goshen Township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6396" y="949776"/>
            <a:ext cx="296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Goshen Township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Stormwater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Authority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2042" y="949777"/>
            <a:ext cx="303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 Advisory Committee (SAC)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90" y="1785516"/>
            <a:ext cx="2776889" cy="401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 Authority &amp; SAC Members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 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ay-to-day operation and maintenance activities of the system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 as MS4 Permittee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Permit/regulatory compliance activities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engineering and management of projects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private infrastructure inspection and enforcement activities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and maintain GIS and Asset Management systems</a:t>
            </a:r>
          </a:p>
          <a:p>
            <a:pPr marL="173038" marR="0" lvl="0" indent="-1698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customer billing  functions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8211" y="1785516"/>
            <a:ext cx="2786514" cy="4000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Enact Clean Water Management fee and associated charges 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 annual budgets which account for revenue and expenditures necessary to operate, maintain, and improve stormwater facilities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strategy and recommendations to Township for comprehensive O&amp;M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comprehensive condition assessment and priority planning 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recommendations to the Township on the financing of capital improvements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funding as needed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1608" y="1593015"/>
            <a:ext cx="2779446" cy="4933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partnership between the Township and residents/businesses/industries/ institutions for effective storm-water management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technical and value-based input on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issues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and network together on stormwater-related topics that affect the community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 as a sounding board to the Township and Authority on the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 as liaisons within areas of influence for the Township/ Authority’s stormwater program</a:t>
            </a:r>
          </a:p>
          <a:p>
            <a:pPr marL="173038" marR="0" lvl="0" indent="-17303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and educate the public on the Township/Authority’s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Program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379" y="-984"/>
            <a:ext cx="5688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OF KEY RESPONSIBILITIES FOR </a:t>
            </a:r>
          </a:p>
          <a:p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GOSHEN’S STORMWATER PROGRAM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RG BW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81" y="56009"/>
            <a:ext cx="1069462" cy="5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0" y="654974"/>
            <a:ext cx="9144001" cy="0"/>
          </a:xfrm>
          <a:prstGeom prst="line">
            <a:avLst/>
          </a:prstGeom>
          <a:ln w="476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061962" y="721596"/>
            <a:ext cx="5969092" cy="5804501"/>
            <a:chOff x="3061962" y="721596"/>
            <a:chExt cx="5969092" cy="5804501"/>
          </a:xfrm>
        </p:grpSpPr>
        <p:sp>
          <p:nvSpPr>
            <p:cNvPr id="2" name="Rectangle 1"/>
            <p:cNvSpPr/>
            <p:nvPr/>
          </p:nvSpPr>
          <p:spPr>
            <a:xfrm>
              <a:off x="6112042" y="721596"/>
              <a:ext cx="2919012" cy="5804501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69031" y="4783494"/>
              <a:ext cx="2919012" cy="1013056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61962" y="2286000"/>
              <a:ext cx="2919012" cy="1828799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008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133600"/>
            <a:ext cx="7925575" cy="4419600"/>
          </a:xfrm>
          <a:prstGeom prst="rect">
            <a:avLst/>
          </a:prstGeom>
          <a:effectLst>
            <a:softEdge rad="31750"/>
          </a:effectLst>
        </p:spPr>
        <p:txBody>
          <a:bodyPr/>
          <a:lstStyle/>
          <a:p>
            <a:pPr>
              <a:defRPr/>
            </a:pPr>
            <a:r>
              <a:rPr lang="en-US" sz="2400" b="1" u="sng" dirty="0">
                <a:solidFill>
                  <a:srgbClr val="860038"/>
                </a:solidFill>
                <a:latin typeface="+mn-lt"/>
              </a:rPr>
              <a:t>Township Supervisors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/>
              <a:t>Robin </a:t>
            </a:r>
            <a:r>
              <a:rPr lang="en-US" sz="2000" b="1" dirty="0" err="1"/>
              <a:t>Stuntebeck</a:t>
            </a:r>
            <a:r>
              <a:rPr lang="en-US" sz="2000" b="1" dirty="0"/>
              <a:t>, </a:t>
            </a:r>
            <a:r>
              <a:rPr lang="en-US" sz="2000" dirty="0"/>
              <a:t>Chair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/>
              <a:t>Hugh J. Purnell, Jr.,</a:t>
            </a:r>
            <a:r>
              <a:rPr lang="en-US" sz="2000" dirty="0"/>
              <a:t> Vice-Chair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/>
              <a:t>Christopher </a:t>
            </a:r>
            <a:r>
              <a:rPr lang="en-US" sz="2000" b="1" dirty="0" err="1"/>
              <a:t>Pielli</a:t>
            </a:r>
            <a:r>
              <a:rPr lang="en-US" sz="2000" b="1" dirty="0"/>
              <a:t>, Esq.,</a:t>
            </a:r>
            <a:r>
              <a:rPr lang="en-US" sz="2000" dirty="0"/>
              <a:t> Member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/>
              <a:t>Edward G. </a:t>
            </a:r>
            <a:r>
              <a:rPr lang="en-US" sz="2000" b="1" dirty="0" err="1"/>
              <a:t>Meakim</a:t>
            </a:r>
            <a:r>
              <a:rPr lang="en-US" sz="2000" b="1" dirty="0"/>
              <a:t>, Jr.</a:t>
            </a:r>
            <a:r>
              <a:rPr lang="en-US" sz="2000" dirty="0"/>
              <a:t>, Member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/>
              <a:t>Shaun Walsh, </a:t>
            </a:r>
            <a:r>
              <a:rPr lang="en-US" sz="2000"/>
              <a:t>Member</a:t>
            </a:r>
            <a:endParaRPr lang="en-US" sz="2400" b="1" u="sng">
              <a:solidFill>
                <a:srgbClr val="860038"/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endParaRPr lang="en-US" sz="2400" b="1" u="sng" dirty="0">
              <a:solidFill>
                <a:srgbClr val="860038"/>
              </a:solidFill>
              <a:latin typeface="+mn-lt"/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2400" b="1" u="sng" dirty="0">
                <a:solidFill>
                  <a:srgbClr val="860038"/>
                </a:solidFill>
                <a:latin typeface="+mn-lt"/>
              </a:rPr>
              <a:t>Township Staff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Casey LaLonde</a:t>
            </a:r>
            <a:r>
              <a:rPr lang="en-US" sz="2000" dirty="0">
                <a:latin typeface="+mn-lt"/>
              </a:rPr>
              <a:t>, Township Manager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Derek Davis</a:t>
            </a:r>
            <a:r>
              <a:rPr lang="en-US" sz="2000" dirty="0">
                <a:latin typeface="+mn-lt"/>
              </a:rPr>
              <a:t>, Assistant Township Manager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Rick Craig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P.E., CSM,</a:t>
            </a:r>
            <a:r>
              <a:rPr lang="en-US" sz="2000" dirty="0">
                <a:latin typeface="+mn-lt"/>
              </a:rPr>
              <a:t> Township Engineer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endParaRPr lang="en-US" sz="2000" dirty="0">
              <a:latin typeface="+mn-lt"/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2400" b="1" u="sng" dirty="0">
                <a:solidFill>
                  <a:srgbClr val="860038"/>
                </a:solidFill>
                <a:latin typeface="+mn-lt"/>
              </a:rPr>
              <a:t> </a:t>
            </a:r>
          </a:p>
          <a:p>
            <a:pPr>
              <a:defRPr/>
            </a:pP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6" y="304800"/>
            <a:ext cx="8444089" cy="167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35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2163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History of Stormwater Management</a:t>
            </a:r>
          </a:p>
          <a:p>
            <a:pPr>
              <a:defRPr/>
            </a:pPr>
            <a:endParaRPr lang="en-US" sz="40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No. 2 – Run It into Combined Sewer Pipes…           		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905000"/>
            <a:ext cx="4865688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562600"/>
            <a:ext cx="6477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127000">
              <a:schemeClr val="bg1">
                <a:lumMod val="65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6096000"/>
            <a:ext cx="6477000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41910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5257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0" y="5257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0" y="41910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33600" y="5410200"/>
            <a:ext cx="381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81500" y="5410200"/>
            <a:ext cx="381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00500" y="4305300"/>
            <a:ext cx="1897063" cy="35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67200" y="41910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9000" y="5026025"/>
            <a:ext cx="182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To Stream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24000" y="5273675"/>
            <a:ext cx="57150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19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2163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History of Stormwater Management</a:t>
            </a:r>
          </a:p>
          <a:p>
            <a:pPr>
              <a:defRPr/>
            </a:pPr>
            <a:endParaRPr lang="en-US" sz="40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No. 3 – Run It into Separate Stormwater Pipes…           		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905000"/>
            <a:ext cx="4865688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562600"/>
            <a:ext cx="6477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127000">
              <a:schemeClr val="bg1">
                <a:lumMod val="65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6096000"/>
            <a:ext cx="6477000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4191000"/>
            <a:ext cx="0" cy="72707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5257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0" y="5257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0" y="4191000"/>
            <a:ext cx="0" cy="72707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33600" y="5410200"/>
            <a:ext cx="381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81500" y="5410200"/>
            <a:ext cx="381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00500" y="4305300"/>
            <a:ext cx="1897063" cy="35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67200" y="4191000"/>
            <a:ext cx="0" cy="72707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9000" y="5133975"/>
            <a:ext cx="182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To Stream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524000" y="5273675"/>
            <a:ext cx="57150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524000" y="4918075"/>
            <a:ext cx="5715000" cy="0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39000" y="4302125"/>
            <a:ext cx="1828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To Treatment  Plant</a:t>
            </a:r>
          </a:p>
        </p:txBody>
      </p:sp>
    </p:spTree>
    <p:extLst>
      <p:ext uri="{BB962C8B-B14F-4D97-AF65-F5344CB8AC3E}">
        <p14:creationId xmlns:p14="http://schemas.microsoft.com/office/powerpoint/2010/main" val="67542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2163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History of Stormwater Management</a:t>
            </a:r>
          </a:p>
          <a:p>
            <a:pPr>
              <a:defRPr/>
            </a:pPr>
            <a:endParaRPr lang="en-US" sz="40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No. 4 – Keep it from Pipes…           		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905000"/>
            <a:ext cx="4865688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562600"/>
            <a:ext cx="6477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127000">
              <a:schemeClr val="bg1">
                <a:lumMod val="65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6096000"/>
            <a:ext cx="6477000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4191000"/>
            <a:ext cx="0" cy="727075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5257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0" y="5257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0" y="4191000"/>
            <a:ext cx="0" cy="727075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33600" y="5410200"/>
            <a:ext cx="381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81500" y="5410200"/>
            <a:ext cx="381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00500" y="4305300"/>
            <a:ext cx="1897063" cy="35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67200" y="4191000"/>
            <a:ext cx="0" cy="727075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00200" y="5257800"/>
            <a:ext cx="5181600" cy="3175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24000" y="4918075"/>
            <a:ext cx="6553200" cy="0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81800" y="4038600"/>
            <a:ext cx="0" cy="1222375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72200" y="2778125"/>
            <a:ext cx="1866900" cy="1260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19850" y="3124200"/>
            <a:ext cx="137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BASIN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-120000">
            <a:off x="8039100" y="3408363"/>
            <a:ext cx="879475" cy="28575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02600" y="2911475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To Stream</a:t>
            </a:r>
          </a:p>
        </p:txBody>
      </p:sp>
    </p:spTree>
    <p:extLst>
      <p:ext uri="{BB962C8B-B14F-4D97-AF65-F5344CB8AC3E}">
        <p14:creationId xmlns:p14="http://schemas.microsoft.com/office/powerpoint/2010/main" val="268646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339138" cy="2163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History of Stormwater Management</a:t>
            </a:r>
          </a:p>
          <a:p>
            <a:pPr>
              <a:defRPr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No. 5 – Reduce Pollutants/Implement BMPs/Permit  Compliance       		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905000"/>
            <a:ext cx="4865688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562600"/>
            <a:ext cx="5623214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127000">
              <a:schemeClr val="bg1">
                <a:lumMod val="65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6096000"/>
            <a:ext cx="5622925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4191000"/>
            <a:ext cx="0" cy="727075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5257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0" y="5257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0" y="4191000"/>
            <a:ext cx="0" cy="727075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33600" y="5410200"/>
            <a:ext cx="381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81500" y="5410200"/>
            <a:ext cx="381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00500" y="4305300"/>
            <a:ext cx="1897063" cy="35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67200" y="4191000"/>
            <a:ext cx="0" cy="727075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00200" y="5257800"/>
            <a:ext cx="4784725" cy="3175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24000" y="4918075"/>
            <a:ext cx="6553200" cy="0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84925" y="4035425"/>
            <a:ext cx="0" cy="1222375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48350" y="2778125"/>
            <a:ext cx="1866900" cy="1260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0" y="3162300"/>
            <a:ext cx="137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BASIN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-120000">
            <a:off x="7715250" y="3424238"/>
            <a:ext cx="881063" cy="28575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72400" y="2924175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To Stream</a:t>
            </a:r>
          </a:p>
        </p:txBody>
      </p:sp>
      <p:pic>
        <p:nvPicPr>
          <p:cNvPr id="25623" name="Picture 3" descr="C:\Users\avicari\AppData\Local\Microsoft\Windows\Temporary Internet Files\Content.IE5\ZW2N6ZAF\Bioaccumulation-pesticide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448175"/>
            <a:ext cx="8445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4" descr="C:\Users\avicari\AppData\Local\Microsoft\Windows\Temporary Internet Files\Content.IE5\V7SZ9TRT\green-grass-clipar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78400"/>
            <a:ext cx="45720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4" descr="C:\Users\avicari\AppData\Local\Microsoft\Windows\Temporary Internet Files\Content.IE5\V7SZ9TRT\green-grass-clipart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1306513"/>
            <a:ext cx="2206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7888" y="5486400"/>
            <a:ext cx="30813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Green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TMDLs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Regulatory Permits</a:t>
            </a:r>
          </a:p>
        </p:txBody>
      </p:sp>
    </p:spTree>
    <p:extLst>
      <p:ext uri="{BB962C8B-B14F-4D97-AF65-F5344CB8AC3E}">
        <p14:creationId xmlns:p14="http://schemas.microsoft.com/office/powerpoint/2010/main" val="130354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24632" cy="4000500"/>
          </a:xfrm>
          <a:prstGeom prst="rect">
            <a:avLst/>
          </a:prstGeom>
          <a:noFill/>
          <a:ln w="44450">
            <a:solidFill>
              <a:srgbClr val="860038">
                <a:alpha val="9294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728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CF79836F21414E81117764696C52E2" ma:contentTypeVersion="0" ma:contentTypeDescription="Create a new document." ma:contentTypeScope="" ma:versionID="475722b49a1ae3710407e5a910b3c4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6D539F-AB42-4221-AFD2-57D74819CB1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2CE64D-B288-42F2-A473-FB936C0FF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D13650-97FA-41C9-9CC2-4CEFA41AFE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1028</Words>
  <Application>Microsoft Office PowerPoint</Application>
  <PresentationFormat>On-screen Show (4:3)</PresentationFormat>
  <Paragraphs>268</Paragraphs>
  <Slides>43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Century Gothic</vt:lpstr>
      <vt:lpstr>Symbol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Stream Bank 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MS4 Permit</vt:lpstr>
      <vt:lpstr>MS4  (Municipal Separate Storm Sewer System)</vt:lpstr>
      <vt:lpstr>Two Problems</vt:lpstr>
      <vt:lpstr>Stormwater Pollutants</vt:lpstr>
      <vt:lpstr>Stormwater Pollutants</vt:lpstr>
      <vt:lpstr>TMDL Plan Development</vt:lpstr>
      <vt:lpstr>TMDL Plan Development</vt:lpstr>
      <vt:lpstr>TMDL Plan Development</vt:lpstr>
      <vt:lpstr>TMDL Plan Development</vt:lpstr>
      <vt:lpstr>TMDL Plan Development</vt:lpstr>
      <vt:lpstr>TMDL Plan Development</vt:lpstr>
      <vt:lpstr>TMDL Plan Development</vt:lpstr>
      <vt:lpstr>TMDL Plan Development</vt:lpstr>
      <vt:lpstr>What do these costs mean to the community? </vt:lpstr>
      <vt:lpstr>What is the Range of SWU Fees Charged Nationwide?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Spong, Denise</dc:creator>
  <cp:lastModifiedBy>Jennifer Keller</cp:lastModifiedBy>
  <cp:revision>105</cp:revision>
  <cp:lastPrinted>2015-10-05T14:50:44Z</cp:lastPrinted>
  <dcterms:created xsi:type="dcterms:W3CDTF">2013-11-08T15:43:55Z</dcterms:created>
  <dcterms:modified xsi:type="dcterms:W3CDTF">2019-09-18T20:49:28Z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0x010100DCCF79836F21414E81117764696C52E2</vt:lpwstr>
  </property>
</Properties>
</file>