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57" r:id="rId4"/>
    <p:sldId id="259" r:id="rId5"/>
    <p:sldId id="260" r:id="rId6"/>
    <p:sldId id="266" r:id="rId7"/>
    <p:sldId id="262" r:id="rId8"/>
    <p:sldId id="261" r:id="rId9"/>
    <p:sldId id="263" r:id="rId10"/>
    <p:sldId id="267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170732-C60A-48B9-85C0-417A56D62126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605B34-A95C-4CB8-AF18-F9FE0D8E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06645-D812-416D-900C-417A5DF242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48533-294F-4E0D-BF38-F8B524405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5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48533-294F-4E0D-BF38-F8B524405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8F8-DCBD-4BF1-B946-C63471CA6B50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0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E834-3D45-4F32-B5F9-EB905BD389EC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03BD-4FE3-466F-B8EA-FE27DB9DE3FB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6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F813-7698-4D36-B455-95139B8C2766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8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D735-2810-4D83-A637-0E0CD523079D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6B1-2935-4A46-9F16-A3D7FE66F93C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6D88-0331-4992-ADEE-3E4347451F26}" type="datetime1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CA44-3B29-4417-B01B-7909C913208F}" type="datetime1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6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D8-BD81-434A-9842-8205724D4B33}" type="datetime1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6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DED5-BE05-4BEE-AA28-B17F76BEE5A5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908-BE31-42F2-AA3B-258C1C67A974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2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A1A0-0D8D-48AC-B2DF-527B5780BF45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6181-EFAD-4D54-89A9-61FAF63C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87" y="23869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Introduction to Local Government in Pennsylvania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68825"/>
            <a:ext cx="6400800" cy="1752600"/>
          </a:xfrm>
        </p:spPr>
        <p:txBody>
          <a:bodyPr/>
          <a:lstStyle/>
          <a:p>
            <a:r>
              <a:rPr lang="en-US" dirty="0"/>
              <a:t>September 12, 2019</a:t>
            </a:r>
          </a:p>
          <a:p>
            <a:r>
              <a:rPr lang="en-US" dirty="0"/>
              <a:t>Jon Altshul, East Goshen Township</a:t>
            </a: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65812"/>
            <a:ext cx="2886710" cy="91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East Goshen Town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78" y="3430584"/>
            <a:ext cx="1612543" cy="116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" y="2005011"/>
            <a:ext cx="1368425" cy="112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92" y="3480816"/>
            <a:ext cx="1168908" cy="116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East Bradford Townshi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685" y="1846377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westtown townshi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756" y="1830872"/>
            <a:ext cx="1124444" cy="167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ornbury Township, Chester Count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96441"/>
            <a:ext cx="238125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west whiteland township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6" descr="Image result for west whiteland township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8" descr="Image result for west whiteland township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Click to Hom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7" y="3430584"/>
            <a:ext cx="1566053" cy="116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7975" y="17526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3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638" y="64009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PA Sunshine Law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2" y="609600"/>
            <a:ext cx="8677910" cy="5486400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It’s the best disinfectant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meeting of Boards/Councils (including ABCs) need to be advertised in a newspaper of “general circulation”, open to the public and have minutes taken.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 formal decisions can be made without a quorum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Exception for Executive Sessions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Collective bargaining strategy and negotiations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Personnel matters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Legal matters (discussions with solicitor)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Discussions (but not votes) on purchasing/leasing real estate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PA Right to Know Law allows anyone to request information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Municipalities must respond to all RTK requests within 5 days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Information that could jeopardize public safety/police investigations/IT security and some sensitive personal information (SSNs, marital status, DLN, kids’ names, etc.) exempt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Burden of proof on municipality, not requestor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4" y="6858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5" y="10668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39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Pennsylvania Superlatives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2104"/>
            <a:ext cx="8677910" cy="5006276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Talking points for your next dinner party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are roughly 89,000 local government units in the U.S.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With 5,149 local government units, PA ranks 3</a:t>
            </a:r>
            <a:r>
              <a:rPr lang="en-US" sz="2400" baseline="30000" dirty="0">
                <a:solidFill>
                  <a:schemeClr val="tx1"/>
                </a:solidFill>
              </a:rPr>
              <a:t>rd</a:t>
            </a:r>
            <a:r>
              <a:rPr lang="en-US" sz="2400" dirty="0">
                <a:solidFill>
                  <a:schemeClr val="tx1"/>
                </a:solidFill>
              </a:rPr>
              <a:t> in the U.S., behind Illinois and Texas.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42% of all public pension plans in the U.S. are in PA.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Why Pennsylvania has so many municipalities is not 100% clear, but it’s probably due to a combination of geography, religion and permissive state laws.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oldest city in Pennsylvania is ___________. Until 1789</a:t>
            </a:r>
            <a:r>
              <a:rPr lang="en-US" sz="2400">
                <a:solidFill>
                  <a:schemeClr val="tx1"/>
                </a:solidFill>
              </a:rPr>
              <a:t>, the capital </a:t>
            </a:r>
            <a:r>
              <a:rPr lang="en-US" sz="2400" dirty="0">
                <a:solidFill>
                  <a:schemeClr val="tx1"/>
                </a:solidFill>
              </a:rPr>
              <a:t>of Chester County was ____________. For 10 points, what does this have to do with the shape of the two </a:t>
            </a:r>
            <a:r>
              <a:rPr lang="en-US" sz="2400" dirty="0" err="1">
                <a:solidFill>
                  <a:schemeClr val="tx1"/>
                </a:solidFill>
              </a:rPr>
              <a:t>Thornburys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6" y="838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6" y="13716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9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152401"/>
            <a:ext cx="8247950" cy="76199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When You Say You Live in West Chester </a:t>
            </a:r>
            <a:b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(or Exton, Malvern or Downingtown)…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2104"/>
            <a:ext cx="8677910" cy="5006276"/>
          </a:xfrm>
        </p:spPr>
        <p:txBody>
          <a:bodyPr>
            <a:noAutofit/>
          </a:bodyPr>
          <a:lstStyle/>
          <a:p>
            <a:endParaRPr lang="en-US" sz="600" i="1" dirty="0">
              <a:solidFill>
                <a:schemeClr val="tx1"/>
              </a:solidFill>
            </a:endParaRPr>
          </a:p>
          <a:p>
            <a:r>
              <a:rPr lang="en-US" sz="2200" i="1" dirty="0">
                <a:solidFill>
                  <a:schemeClr val="tx1"/>
                </a:solidFill>
              </a:rPr>
              <a:t>What are you actually saying?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6" y="9906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5" y="15240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286000" y="1600200"/>
            <a:ext cx="4114800" cy="4193796"/>
            <a:chOff x="2267712" y="1444752"/>
            <a:chExt cx="4297680" cy="427939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446214"/>
              <a:ext cx="4267200" cy="426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Freeform 11"/>
            <p:cNvSpPr/>
            <p:nvPr/>
          </p:nvSpPr>
          <p:spPr>
            <a:xfrm>
              <a:off x="2276856" y="1444752"/>
              <a:ext cx="2221992" cy="740664"/>
            </a:xfrm>
            <a:custGeom>
              <a:avLst/>
              <a:gdLst>
                <a:gd name="connsiteX0" fmla="*/ 9144 w 2221992"/>
                <a:gd name="connsiteY0" fmla="*/ 740664 h 740664"/>
                <a:gd name="connsiteX1" fmla="*/ 557784 w 2221992"/>
                <a:gd name="connsiteY1" fmla="*/ 658368 h 740664"/>
                <a:gd name="connsiteX2" fmla="*/ 2221992 w 2221992"/>
                <a:gd name="connsiteY2" fmla="*/ 0 h 740664"/>
                <a:gd name="connsiteX3" fmla="*/ 0 w 2221992"/>
                <a:gd name="connsiteY3" fmla="*/ 9144 h 740664"/>
                <a:gd name="connsiteX4" fmla="*/ 9144 w 2221992"/>
                <a:gd name="connsiteY4" fmla="*/ 740664 h 74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1992" h="740664">
                  <a:moveTo>
                    <a:pt x="9144" y="740664"/>
                  </a:moveTo>
                  <a:lnTo>
                    <a:pt x="557784" y="658368"/>
                  </a:lnTo>
                  <a:lnTo>
                    <a:pt x="2221992" y="0"/>
                  </a:lnTo>
                  <a:lnTo>
                    <a:pt x="0" y="9144"/>
                  </a:lnTo>
                  <a:lnTo>
                    <a:pt x="9144" y="74066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67712" y="2103120"/>
              <a:ext cx="2953512" cy="3611880"/>
            </a:xfrm>
            <a:custGeom>
              <a:avLst/>
              <a:gdLst>
                <a:gd name="connsiteX0" fmla="*/ 18288 w 2953512"/>
                <a:gd name="connsiteY0" fmla="*/ 82296 h 3611880"/>
                <a:gd name="connsiteX1" fmla="*/ 530352 w 2953512"/>
                <a:gd name="connsiteY1" fmla="*/ 0 h 3611880"/>
                <a:gd name="connsiteX2" fmla="*/ 932688 w 2953512"/>
                <a:gd name="connsiteY2" fmla="*/ 685800 h 3611880"/>
                <a:gd name="connsiteX3" fmla="*/ 713232 w 2953512"/>
                <a:gd name="connsiteY3" fmla="*/ 850392 h 3611880"/>
                <a:gd name="connsiteX4" fmla="*/ 475488 w 2953512"/>
                <a:gd name="connsiteY4" fmla="*/ 868680 h 3611880"/>
                <a:gd name="connsiteX5" fmla="*/ 265176 w 2953512"/>
                <a:gd name="connsiteY5" fmla="*/ 923544 h 3611880"/>
                <a:gd name="connsiteX6" fmla="*/ 109728 w 2953512"/>
                <a:gd name="connsiteY6" fmla="*/ 987552 h 3611880"/>
                <a:gd name="connsiteX7" fmla="*/ 265176 w 2953512"/>
                <a:gd name="connsiteY7" fmla="*/ 1417320 h 3611880"/>
                <a:gd name="connsiteX8" fmla="*/ 283464 w 2953512"/>
                <a:gd name="connsiteY8" fmla="*/ 1490472 h 3611880"/>
                <a:gd name="connsiteX9" fmla="*/ 548640 w 2953512"/>
                <a:gd name="connsiteY9" fmla="*/ 1709928 h 3611880"/>
                <a:gd name="connsiteX10" fmla="*/ 612648 w 2953512"/>
                <a:gd name="connsiteY10" fmla="*/ 1755648 h 3611880"/>
                <a:gd name="connsiteX11" fmla="*/ 768096 w 2953512"/>
                <a:gd name="connsiteY11" fmla="*/ 1783080 h 3611880"/>
                <a:gd name="connsiteX12" fmla="*/ 996696 w 2953512"/>
                <a:gd name="connsiteY12" fmla="*/ 2148840 h 3611880"/>
                <a:gd name="connsiteX13" fmla="*/ 557784 w 2953512"/>
                <a:gd name="connsiteY13" fmla="*/ 2450592 h 3611880"/>
                <a:gd name="connsiteX14" fmla="*/ 868680 w 2953512"/>
                <a:gd name="connsiteY14" fmla="*/ 2990088 h 3611880"/>
                <a:gd name="connsiteX15" fmla="*/ 1005840 w 2953512"/>
                <a:gd name="connsiteY15" fmla="*/ 3017520 h 3611880"/>
                <a:gd name="connsiteX16" fmla="*/ 1481328 w 2953512"/>
                <a:gd name="connsiteY16" fmla="*/ 3246120 h 3611880"/>
                <a:gd name="connsiteX17" fmla="*/ 1965960 w 2953512"/>
                <a:gd name="connsiteY17" fmla="*/ 2935224 h 3611880"/>
                <a:gd name="connsiteX18" fmla="*/ 2267712 w 2953512"/>
                <a:gd name="connsiteY18" fmla="*/ 3383280 h 3611880"/>
                <a:gd name="connsiteX19" fmla="*/ 2414016 w 2953512"/>
                <a:gd name="connsiteY19" fmla="*/ 3557016 h 3611880"/>
                <a:gd name="connsiteX20" fmla="*/ 2724912 w 2953512"/>
                <a:gd name="connsiteY20" fmla="*/ 3419856 h 3611880"/>
                <a:gd name="connsiteX21" fmla="*/ 2862072 w 2953512"/>
                <a:gd name="connsiteY21" fmla="*/ 3392424 h 3611880"/>
                <a:gd name="connsiteX22" fmla="*/ 2898648 w 2953512"/>
                <a:gd name="connsiteY22" fmla="*/ 3511296 h 3611880"/>
                <a:gd name="connsiteX23" fmla="*/ 2953512 w 2953512"/>
                <a:gd name="connsiteY23" fmla="*/ 3593592 h 3611880"/>
                <a:gd name="connsiteX24" fmla="*/ 0 w 2953512"/>
                <a:gd name="connsiteY24" fmla="*/ 3611880 h 3611880"/>
                <a:gd name="connsiteX25" fmla="*/ 18288 w 2953512"/>
                <a:gd name="connsiteY25" fmla="*/ 82296 h 361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953512" h="3611880">
                  <a:moveTo>
                    <a:pt x="18288" y="82296"/>
                  </a:moveTo>
                  <a:lnTo>
                    <a:pt x="530352" y="0"/>
                  </a:lnTo>
                  <a:lnTo>
                    <a:pt x="932688" y="685800"/>
                  </a:lnTo>
                  <a:lnTo>
                    <a:pt x="713232" y="850392"/>
                  </a:lnTo>
                  <a:lnTo>
                    <a:pt x="475488" y="868680"/>
                  </a:lnTo>
                  <a:lnTo>
                    <a:pt x="265176" y="923544"/>
                  </a:lnTo>
                  <a:lnTo>
                    <a:pt x="109728" y="987552"/>
                  </a:lnTo>
                  <a:lnTo>
                    <a:pt x="265176" y="1417320"/>
                  </a:lnTo>
                  <a:lnTo>
                    <a:pt x="283464" y="1490472"/>
                  </a:lnTo>
                  <a:lnTo>
                    <a:pt x="548640" y="1709928"/>
                  </a:lnTo>
                  <a:lnTo>
                    <a:pt x="612648" y="1755648"/>
                  </a:lnTo>
                  <a:lnTo>
                    <a:pt x="768096" y="1783080"/>
                  </a:lnTo>
                  <a:lnTo>
                    <a:pt x="996696" y="2148840"/>
                  </a:lnTo>
                  <a:lnTo>
                    <a:pt x="557784" y="2450592"/>
                  </a:lnTo>
                  <a:lnTo>
                    <a:pt x="868680" y="2990088"/>
                  </a:lnTo>
                  <a:lnTo>
                    <a:pt x="1005840" y="3017520"/>
                  </a:lnTo>
                  <a:lnTo>
                    <a:pt x="1481328" y="3246120"/>
                  </a:lnTo>
                  <a:lnTo>
                    <a:pt x="1965960" y="2935224"/>
                  </a:lnTo>
                  <a:lnTo>
                    <a:pt x="2267712" y="3383280"/>
                  </a:lnTo>
                  <a:lnTo>
                    <a:pt x="2414016" y="3557016"/>
                  </a:lnTo>
                  <a:lnTo>
                    <a:pt x="2724912" y="3419856"/>
                  </a:lnTo>
                  <a:lnTo>
                    <a:pt x="2862072" y="3392424"/>
                  </a:lnTo>
                  <a:lnTo>
                    <a:pt x="2898648" y="3511296"/>
                  </a:lnTo>
                  <a:lnTo>
                    <a:pt x="2953512" y="3593592"/>
                  </a:lnTo>
                  <a:lnTo>
                    <a:pt x="0" y="3611880"/>
                  </a:lnTo>
                  <a:lnTo>
                    <a:pt x="18288" y="8229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25696" y="1472184"/>
              <a:ext cx="2139696" cy="2724912"/>
            </a:xfrm>
            <a:custGeom>
              <a:avLst/>
              <a:gdLst>
                <a:gd name="connsiteX0" fmla="*/ 0 w 2139696"/>
                <a:gd name="connsiteY0" fmla="*/ 0 h 2724912"/>
                <a:gd name="connsiteX1" fmla="*/ 530352 w 2139696"/>
                <a:gd name="connsiteY1" fmla="*/ 1024128 h 2724912"/>
                <a:gd name="connsiteX2" fmla="*/ 1298448 w 2139696"/>
                <a:gd name="connsiteY2" fmla="*/ 603504 h 2724912"/>
                <a:gd name="connsiteX3" fmla="*/ 1316736 w 2139696"/>
                <a:gd name="connsiteY3" fmla="*/ 822960 h 2724912"/>
                <a:gd name="connsiteX4" fmla="*/ 1289304 w 2139696"/>
                <a:gd name="connsiteY4" fmla="*/ 978408 h 2724912"/>
                <a:gd name="connsiteX5" fmla="*/ 2002536 w 2139696"/>
                <a:gd name="connsiteY5" fmla="*/ 2139696 h 2724912"/>
                <a:gd name="connsiteX6" fmla="*/ 1847088 w 2139696"/>
                <a:gd name="connsiteY6" fmla="*/ 2267712 h 2724912"/>
                <a:gd name="connsiteX7" fmla="*/ 2103120 w 2139696"/>
                <a:gd name="connsiteY7" fmla="*/ 2724912 h 2724912"/>
                <a:gd name="connsiteX8" fmla="*/ 2139696 w 2139696"/>
                <a:gd name="connsiteY8" fmla="*/ 0 h 2724912"/>
                <a:gd name="connsiteX9" fmla="*/ 0 w 2139696"/>
                <a:gd name="connsiteY9" fmla="*/ 0 h 272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39696" h="2724912">
                  <a:moveTo>
                    <a:pt x="0" y="0"/>
                  </a:moveTo>
                  <a:lnTo>
                    <a:pt x="530352" y="1024128"/>
                  </a:lnTo>
                  <a:lnTo>
                    <a:pt x="1298448" y="603504"/>
                  </a:lnTo>
                  <a:lnTo>
                    <a:pt x="1316736" y="822960"/>
                  </a:lnTo>
                  <a:lnTo>
                    <a:pt x="1289304" y="978408"/>
                  </a:lnTo>
                  <a:lnTo>
                    <a:pt x="2002536" y="2139696"/>
                  </a:lnTo>
                  <a:lnTo>
                    <a:pt x="1847088" y="2267712"/>
                  </a:lnTo>
                  <a:lnTo>
                    <a:pt x="2103120" y="2724912"/>
                  </a:lnTo>
                  <a:lnTo>
                    <a:pt x="2139696" y="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303520" y="4270248"/>
              <a:ext cx="1252728" cy="1453896"/>
            </a:xfrm>
            <a:custGeom>
              <a:avLst/>
              <a:gdLst>
                <a:gd name="connsiteX0" fmla="*/ 0 w 1252728"/>
                <a:gd name="connsiteY0" fmla="*/ 1453896 h 1453896"/>
                <a:gd name="connsiteX1" fmla="*/ 310896 w 1252728"/>
                <a:gd name="connsiteY1" fmla="*/ 1280160 h 1453896"/>
                <a:gd name="connsiteX2" fmla="*/ 228600 w 1252728"/>
                <a:gd name="connsiteY2" fmla="*/ 1088136 h 1453896"/>
                <a:gd name="connsiteX3" fmla="*/ 320040 w 1252728"/>
                <a:gd name="connsiteY3" fmla="*/ 996696 h 1453896"/>
                <a:gd name="connsiteX4" fmla="*/ 347472 w 1252728"/>
                <a:gd name="connsiteY4" fmla="*/ 740664 h 1453896"/>
                <a:gd name="connsiteX5" fmla="*/ 484632 w 1252728"/>
                <a:gd name="connsiteY5" fmla="*/ 649224 h 1453896"/>
                <a:gd name="connsiteX6" fmla="*/ 640080 w 1252728"/>
                <a:gd name="connsiteY6" fmla="*/ 841248 h 1453896"/>
                <a:gd name="connsiteX7" fmla="*/ 740664 w 1252728"/>
                <a:gd name="connsiteY7" fmla="*/ 859536 h 1453896"/>
                <a:gd name="connsiteX8" fmla="*/ 667512 w 1252728"/>
                <a:gd name="connsiteY8" fmla="*/ 566928 h 1453896"/>
                <a:gd name="connsiteX9" fmla="*/ 850392 w 1252728"/>
                <a:gd name="connsiteY9" fmla="*/ 566928 h 1453896"/>
                <a:gd name="connsiteX10" fmla="*/ 896112 w 1252728"/>
                <a:gd name="connsiteY10" fmla="*/ 475488 h 1453896"/>
                <a:gd name="connsiteX11" fmla="*/ 795528 w 1252728"/>
                <a:gd name="connsiteY11" fmla="*/ 283464 h 1453896"/>
                <a:gd name="connsiteX12" fmla="*/ 1234440 w 1252728"/>
                <a:gd name="connsiteY12" fmla="*/ 0 h 1453896"/>
                <a:gd name="connsiteX13" fmla="*/ 1252728 w 1252728"/>
                <a:gd name="connsiteY13" fmla="*/ 1426464 h 1453896"/>
                <a:gd name="connsiteX14" fmla="*/ 0 w 1252728"/>
                <a:gd name="connsiteY14" fmla="*/ 1453896 h 145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2728" h="1453896">
                  <a:moveTo>
                    <a:pt x="0" y="1453896"/>
                  </a:moveTo>
                  <a:lnTo>
                    <a:pt x="310896" y="1280160"/>
                  </a:lnTo>
                  <a:lnTo>
                    <a:pt x="228600" y="1088136"/>
                  </a:lnTo>
                  <a:lnTo>
                    <a:pt x="320040" y="996696"/>
                  </a:lnTo>
                  <a:lnTo>
                    <a:pt x="347472" y="740664"/>
                  </a:lnTo>
                  <a:lnTo>
                    <a:pt x="484632" y="649224"/>
                  </a:lnTo>
                  <a:lnTo>
                    <a:pt x="640080" y="841248"/>
                  </a:lnTo>
                  <a:lnTo>
                    <a:pt x="740664" y="859536"/>
                  </a:lnTo>
                  <a:lnTo>
                    <a:pt x="667512" y="566928"/>
                  </a:lnTo>
                  <a:lnTo>
                    <a:pt x="850392" y="566928"/>
                  </a:lnTo>
                  <a:lnTo>
                    <a:pt x="896112" y="475488"/>
                  </a:lnTo>
                  <a:lnTo>
                    <a:pt x="795528" y="283464"/>
                  </a:lnTo>
                  <a:lnTo>
                    <a:pt x="1234440" y="0"/>
                  </a:lnTo>
                  <a:lnTo>
                    <a:pt x="1252728" y="1426464"/>
                  </a:lnTo>
                  <a:lnTo>
                    <a:pt x="0" y="145389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90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Federalism </a:t>
            </a: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101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974" y="1219200"/>
            <a:ext cx="8598536" cy="461918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i="1" dirty="0">
                <a:solidFill>
                  <a:schemeClr val="tx1"/>
                </a:solidFill>
              </a:rPr>
              <a:t>“The government closest to the people serves the people best.”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-Thomas Jefferson </a:t>
            </a:r>
          </a:p>
          <a:p>
            <a:endParaRPr lang="en-US" sz="600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federal government has authority over national defense, post offices, printing money, international relations, interstate commerce, the promotion of science, punishment of pirates, postal roads and a few other things (US Constitution, Article I, Section 8).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Under the 10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Amendment, states have authority over everything not mentioned in Article I, Section 8 or as interpreted through federal case law.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State governments punt the really hard stuff—police, schools, zoning, sewers, </a:t>
            </a:r>
            <a:r>
              <a:rPr lang="en-US" sz="2400" dirty="0" err="1">
                <a:solidFill>
                  <a:schemeClr val="tx1"/>
                </a:solidFill>
              </a:rPr>
              <a:t>etc</a:t>
            </a:r>
            <a:r>
              <a:rPr lang="en-US" sz="2400" dirty="0">
                <a:solidFill>
                  <a:schemeClr val="tx1"/>
                </a:solidFill>
              </a:rPr>
              <a:t>—down to local governments.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07975" y="11430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7975" y="1981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65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Local Government in PA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2104"/>
            <a:ext cx="8449310" cy="4619180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If you tell me you’re from Wayne, I know nothing about you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Local governments include cities, boroughs and townships, as well as school districts, counties and authorities.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Each form of local government is dictated by separate state law. </a:t>
            </a:r>
            <a:r>
              <a:rPr lang="en-US" sz="2000" dirty="0">
                <a:solidFill>
                  <a:schemeClr val="tx1"/>
                </a:solidFill>
              </a:rPr>
              <a:t>(e.g. the PA Borough Code or the 2</a:t>
            </a:r>
            <a:r>
              <a:rPr lang="en-US" sz="2000" baseline="30000" dirty="0">
                <a:solidFill>
                  <a:schemeClr val="tx1"/>
                </a:solidFill>
              </a:rPr>
              <a:t>nd</a:t>
            </a:r>
            <a:r>
              <a:rPr lang="en-US" sz="2000" dirty="0">
                <a:solidFill>
                  <a:schemeClr val="tx1"/>
                </a:solidFill>
              </a:rPr>
              <a:t> Class Township Code, </a:t>
            </a:r>
            <a:r>
              <a:rPr lang="en-US" sz="2000" dirty="0" err="1">
                <a:solidFill>
                  <a:schemeClr val="tx1"/>
                </a:solidFill>
              </a:rPr>
              <a:t>etc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67 counties (divided into 9 classes, depending on population)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~500 school districts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~1,900 authorities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57 cities (1 first class, 2 second class, 54 third class)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939 boroughs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1,546 townships (either 1</a:t>
            </a:r>
            <a:r>
              <a:rPr lang="en-US" sz="1800" baseline="30000" dirty="0">
                <a:solidFill>
                  <a:schemeClr val="tx1"/>
                </a:solidFill>
              </a:rPr>
              <a:t>st</a:t>
            </a:r>
            <a:r>
              <a:rPr lang="en-US" sz="1800" dirty="0">
                <a:solidFill>
                  <a:schemeClr val="tx1"/>
                </a:solidFill>
              </a:rPr>
              <a:t> or 2</a:t>
            </a:r>
            <a:r>
              <a:rPr lang="en-US" sz="1800" baseline="30000" dirty="0">
                <a:solidFill>
                  <a:schemeClr val="tx1"/>
                </a:solidFill>
              </a:rPr>
              <a:t>nd</a:t>
            </a:r>
            <a:r>
              <a:rPr lang="en-US" sz="1800" dirty="0">
                <a:solidFill>
                  <a:schemeClr val="tx1"/>
                </a:solidFill>
              </a:rPr>
              <a:t> class)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1 town (Bloomsburg)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71 PA municipalities, including West Chester Borough, have a home rule charter.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6" y="838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6" y="13716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28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Boroughs v. Townships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2104"/>
            <a:ext cx="8677910" cy="5006276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Don’t worry, your 2</a:t>
            </a:r>
            <a:r>
              <a:rPr lang="en-US" sz="2200" i="1" baseline="30000" dirty="0">
                <a:solidFill>
                  <a:schemeClr val="tx1"/>
                </a:solidFill>
              </a:rPr>
              <a:t>nd</a:t>
            </a:r>
            <a:r>
              <a:rPr lang="en-US" sz="2200" i="1" dirty="0">
                <a:solidFill>
                  <a:schemeClr val="tx1"/>
                </a:solidFill>
              </a:rPr>
              <a:t> class township is actually first rate!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Different forms of local government have different governing bodies.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Borough (Council)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Usually 7 </a:t>
            </a:r>
            <a:r>
              <a:rPr lang="en-US" sz="2000">
                <a:solidFill>
                  <a:schemeClr val="tx1"/>
                </a:solidFill>
              </a:rPr>
              <a:t>council members, </a:t>
            </a:r>
            <a:r>
              <a:rPr lang="en-US" sz="2000" dirty="0">
                <a:solidFill>
                  <a:schemeClr val="tx1"/>
                </a:solidFill>
              </a:rPr>
              <a:t>often divided into wards, serving 4-year terms.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“Weak” mayor oversees police department and does not vote on matters before council, other than to break ties on ordinances and resolutions.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r>
              <a:rPr lang="en-US" sz="2400" baseline="30000" dirty="0">
                <a:solidFill>
                  <a:schemeClr val="tx1"/>
                </a:solidFill>
              </a:rPr>
              <a:t>st</a:t>
            </a:r>
            <a:r>
              <a:rPr lang="en-US" sz="2400" dirty="0">
                <a:solidFill>
                  <a:schemeClr val="tx1"/>
                </a:solidFill>
              </a:rPr>
              <a:t> Class Township (Board)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5-15 commissioners, sometimes divided into wards, serving 4-year terms.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2400" baseline="30000" dirty="0">
                <a:solidFill>
                  <a:schemeClr val="tx1"/>
                </a:solidFill>
              </a:rPr>
              <a:t>nd</a:t>
            </a:r>
            <a:r>
              <a:rPr lang="en-US" sz="2400" dirty="0">
                <a:solidFill>
                  <a:schemeClr val="tx1"/>
                </a:solidFill>
              </a:rPr>
              <a:t> Class Township (Board)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3 or 5 supervisors, all at-large, serving 6-year terms.</a:t>
            </a:r>
          </a:p>
          <a:p>
            <a:pPr lvl="1" algn="l"/>
            <a:endParaRPr lang="en-US" sz="6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The chief administrative officer of all boroughs and townships is the appointed Borough/Township Manager.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6" y="838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6" y="13716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68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638" y="64009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Chester County &amp; WCASD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2" y="609600"/>
            <a:ext cx="8677910" cy="5006276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Your Tax Dollars at Work! 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Chester County—County of the 3</a:t>
            </a:r>
            <a:r>
              <a:rPr lang="en-US" sz="2400" b="1" baseline="30000" dirty="0">
                <a:solidFill>
                  <a:schemeClr val="tx1"/>
                </a:solidFill>
              </a:rPr>
              <a:t>rd</a:t>
            </a:r>
            <a:r>
              <a:rPr lang="en-US" sz="2400" b="1" dirty="0">
                <a:solidFill>
                  <a:schemeClr val="tx1"/>
                </a:solidFill>
              </a:rPr>
              <a:t> Class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Three commissioners, at least one of whom must be from the minority party, serving 4-year terms.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Kathi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Cozzone</a:t>
            </a:r>
            <a:r>
              <a:rPr lang="en-US" sz="2000" dirty="0">
                <a:solidFill>
                  <a:schemeClr val="tx1"/>
                </a:solidFill>
              </a:rPr>
              <a:t> (D); Terence Farrell (R); Michelle </a:t>
            </a:r>
            <a:r>
              <a:rPr lang="en-US" sz="2000" dirty="0" err="1">
                <a:solidFill>
                  <a:schemeClr val="tx1"/>
                </a:solidFill>
              </a:rPr>
              <a:t>Kichline</a:t>
            </a:r>
            <a:r>
              <a:rPr lang="en-US" sz="2000" dirty="0">
                <a:solidFill>
                  <a:schemeClr val="tx1"/>
                </a:solidFill>
              </a:rPr>
              <a:t> (R)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Appointed COO (County Manager) is Bobby </a:t>
            </a:r>
            <a:r>
              <a:rPr lang="en-US" sz="2200" dirty="0" err="1">
                <a:solidFill>
                  <a:schemeClr val="tx1"/>
                </a:solidFill>
              </a:rPr>
              <a:t>Kagel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400" dirty="0">
              <a:solidFill>
                <a:schemeClr val="tx1"/>
              </a:solidFill>
            </a:endParaRP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West Chester Area School District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Governed by 9-member school board serving 4-year terms.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Board is divided into three regions, with voters in each region electing three board members.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Region 1—West Chester Borough and parts of West Goshen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Region 2—East Goshen &amp; West Whiteland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Region 3—East Bradford, Westtown, both </a:t>
            </a:r>
            <a:r>
              <a:rPr lang="en-US" sz="2000" dirty="0" err="1">
                <a:solidFill>
                  <a:schemeClr val="tx1"/>
                </a:solidFill>
              </a:rPr>
              <a:t>Thornburys</a:t>
            </a:r>
            <a:r>
              <a:rPr lang="en-US" sz="2000" dirty="0">
                <a:solidFill>
                  <a:schemeClr val="tx1"/>
                </a:solidFill>
              </a:rPr>
              <a:t> and parts of West Goshen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Appointed Superintendent is Dr. Jim Scanlon.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658110" cy="7298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4" y="6858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5" y="10668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7392" y="3200400"/>
            <a:ext cx="845502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2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Local Government Services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2104"/>
            <a:ext cx="8677910" cy="5006276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Pay attention, there’s a test at the end!</a:t>
            </a:r>
          </a:p>
          <a:p>
            <a:pPr lvl="1" algn="l"/>
            <a:endParaRPr lang="en-US" sz="1000" dirty="0">
              <a:solidFill>
                <a:schemeClr val="tx1"/>
              </a:solidFill>
            </a:endParaRPr>
          </a:p>
          <a:p>
            <a:pPr lvl="1" algn="l"/>
            <a:r>
              <a:rPr lang="en-US" sz="2000" u="sng" dirty="0">
                <a:solidFill>
                  <a:schemeClr val="tx1"/>
                </a:solidFill>
              </a:rPr>
              <a:t>County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Courts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Some Law Enforcement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Emergency management (911)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Prison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Public Health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Social services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Elections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Real Estate Assessment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Libraries</a:t>
            </a:r>
          </a:p>
          <a:p>
            <a:pPr lvl="1" algn="l"/>
            <a:endParaRPr lang="en-US" sz="2000" u="sng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6" y="838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6" y="1219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69109"/>
              </p:ext>
            </p:extLst>
          </p:nvPr>
        </p:nvGraphicFramePr>
        <p:xfrm>
          <a:off x="490855" y="1282349"/>
          <a:ext cx="81534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Municipal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376">
                <a:tc>
                  <a:txBody>
                    <a:bodyPr/>
                    <a:lstStyle/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Courts,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DA &amp; Public Defender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Law enforcement (e.g. Sheriff and County Detectives)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Emergency management (911)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Prison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Public health (Maternal/child,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immunizations, food safety)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Social services (e.g. Mental Health,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Addiction, Disabilities, Vets, Juveniles)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Community Development through state &amp; federal grant administration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Elections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Real Estate Assessment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Libraries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Pocopson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Nursing Home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County parks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/>
                        <a:t>Police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Road maintenance</a:t>
                      </a:r>
                      <a:r>
                        <a:rPr lang="en-US" sz="1600" baseline="0" dirty="0"/>
                        <a:t> (paving, plowing &amp; repair)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Traffic signals, street lights &amp; signs (including on state roads)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Sanitary sewer &amp; on-lot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Storm sewer/storm water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Trash &amp; recycling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Parks &amp; Recreation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Zoning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Building inspection (permitting)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Financial support for fire/EMS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2110" y="5768400"/>
            <a:ext cx="5715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/>
              <a:t>The County also serves as a facilitator/advisor/ coordinator to municipalities for planning/zoning, law enforcement &amp; emergency management</a:t>
            </a:r>
          </a:p>
        </p:txBody>
      </p:sp>
    </p:spTree>
    <p:extLst>
      <p:ext uri="{BB962C8B-B14F-4D97-AF65-F5344CB8AC3E}">
        <p14:creationId xmlns:p14="http://schemas.microsoft.com/office/powerpoint/2010/main" val="225007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Municipalities in WCASD*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2104"/>
            <a:ext cx="8677910" cy="5006276"/>
          </a:xfrm>
        </p:spPr>
        <p:txBody>
          <a:bodyPr>
            <a:noAutofit/>
          </a:bodyPr>
          <a:lstStyle/>
          <a:p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6326" y="8382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6" y="13716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25911"/>
              </p:ext>
            </p:extLst>
          </p:nvPr>
        </p:nvGraphicFramePr>
        <p:xfrm>
          <a:off x="326326" y="990600"/>
          <a:ext cx="851287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8879">
                <a:tc>
                  <a:txBody>
                    <a:bodyPr/>
                    <a:lstStyle/>
                    <a:p>
                      <a:r>
                        <a:rPr lang="en-US" sz="1600" dirty="0"/>
                        <a:t>Municipality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Size of Council/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Chair/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/>
                        <a:t>West Goshen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22,992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Robin Stuntebeck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Casey LaLonde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/>
                        <a:t>West 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Home-rule Borough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Diane </a:t>
                      </a:r>
                      <a:r>
                        <a:rPr lang="en-US" sz="1400" dirty="0" err="1"/>
                        <a:t>LeBold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Dianne Herrin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Mike </a:t>
                      </a:r>
                      <a:r>
                        <a:rPr lang="en-US" sz="1400" dirty="0" err="1"/>
                        <a:t>Perrone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/>
                        <a:t>West Whiteland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18,385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Theresa </a:t>
                      </a:r>
                      <a:r>
                        <a:rPr lang="en-US" sz="1400" dirty="0" err="1"/>
                        <a:t>Santalucia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Mimi Gleason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/>
                        <a:t>East Goshen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18,233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Janet Emanuel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Rick Smith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/>
                        <a:t>Westtown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10,872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Scott Yaw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Rob Pingar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/>
                        <a:t>East Bradford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9.927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Vincent </a:t>
                      </a:r>
                      <a:r>
                        <a:rPr lang="en-US" sz="1400" dirty="0" err="1"/>
                        <a:t>Pompo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Mandie Cantlin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 err="1"/>
                        <a:t>Thornbury</a:t>
                      </a:r>
                      <a:r>
                        <a:rPr lang="en-US" sz="1400" dirty="0"/>
                        <a:t> (Delco)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7,674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James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Raith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Jeff Seagraves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en-US" sz="1400" dirty="0" err="1"/>
                        <a:t>Tornbury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Chesco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Class Township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James Benoit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Judy </a:t>
                      </a:r>
                      <a:r>
                        <a:rPr lang="en-US" sz="1400" dirty="0" err="1"/>
                        <a:t>Lizza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0424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101,372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6469272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All municipalities listed, except </a:t>
            </a:r>
            <a:r>
              <a:rPr lang="en-US" sz="1400" dirty="0" err="1"/>
              <a:t>Thornbury</a:t>
            </a:r>
            <a:r>
              <a:rPr lang="en-US" sz="1400" dirty="0"/>
              <a:t> Delco, are part of the West Chester Area Council of Governments (COG)</a:t>
            </a:r>
          </a:p>
        </p:txBody>
      </p:sp>
    </p:spTree>
    <p:extLst>
      <p:ext uri="{BB962C8B-B14F-4D97-AF65-F5344CB8AC3E}">
        <p14:creationId xmlns:p14="http://schemas.microsoft.com/office/powerpoint/2010/main" val="248815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638" y="64009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Authorities, Boards &amp; Commissions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2" y="609600"/>
            <a:ext cx="8677910" cy="5715000"/>
          </a:xfrm>
        </p:spPr>
        <p:txBody>
          <a:bodyPr>
            <a:noAutofit/>
          </a:bodyPr>
          <a:lstStyle/>
          <a:p>
            <a:r>
              <a:rPr lang="en-US" sz="2200" i="1" dirty="0">
                <a:solidFill>
                  <a:schemeClr val="tx1"/>
                </a:solidFill>
              </a:rPr>
              <a:t>As easy as 1-2-3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Authorities: </a:t>
            </a:r>
            <a:r>
              <a:rPr lang="en-US" sz="2400" dirty="0">
                <a:solidFill>
                  <a:schemeClr val="tx1"/>
                </a:solidFill>
              </a:rPr>
              <a:t>Quasi-governmental entity established by a municipality (or state), but governed by an independent body.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Protects municipality from legal and financial liability.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Effective for public services that cross municipal boundaries (e.g. transportation, sewer, </a:t>
            </a:r>
            <a:r>
              <a:rPr lang="en-US" sz="2000" dirty="0" err="1">
                <a:solidFill>
                  <a:schemeClr val="tx1"/>
                </a:solidFill>
              </a:rPr>
              <a:t>etc</a:t>
            </a:r>
            <a:r>
              <a:rPr lang="en-US" sz="2000" dirty="0">
                <a:solidFill>
                  <a:schemeClr val="tx1"/>
                </a:solidFill>
              </a:rPr>
              <a:t>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Boards and Commissions: </a:t>
            </a:r>
            <a:r>
              <a:rPr lang="en-US" sz="2400" dirty="0">
                <a:solidFill>
                  <a:schemeClr val="tx1"/>
                </a:solidFill>
              </a:rPr>
              <a:t>Advisory groups to the Board of Supervisors/Borough Council.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Provide recommendations on zoning, environmental matters, community history, recreational programming, etc.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Some Boards and Commissions have statutorily defined roles, such as a Zoning Hearing Board.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Other Boards &amp; Commissions may be delegated specific responsibilities by the Board of Supervisors or Borough Council.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Consider volunteering!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NUGWC">
            <a:extLst>
              <a:ext uri="{FF2B5EF4-FFF2-40B4-BE49-F238E27FC236}">
                <a16:creationId xmlns:a16="http://schemas.microsoft.com/office/drawing/2014/main" id="{D5227A0A-F5DC-4192-92B5-52AE3AD096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38380"/>
            <a:ext cx="2886710" cy="911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326324" y="6858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6325" y="1066800"/>
            <a:ext cx="8455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1251</Words>
  <Application>Microsoft Office PowerPoint</Application>
  <PresentationFormat>On-screen Show (4:3)</PresentationFormat>
  <Paragraphs>207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Wingdings</vt:lpstr>
      <vt:lpstr>Office Theme</vt:lpstr>
      <vt:lpstr>Introduction to Local Government in Pennsylvania</vt:lpstr>
      <vt:lpstr>When You Say You Live in West Chester  (or Exton, Malvern or Downingtown)…</vt:lpstr>
      <vt:lpstr>Federalism 101</vt:lpstr>
      <vt:lpstr>Local Government in PA</vt:lpstr>
      <vt:lpstr>Boroughs v. Townships </vt:lpstr>
      <vt:lpstr>Chester County &amp; WCASD</vt:lpstr>
      <vt:lpstr>Local Government Services</vt:lpstr>
      <vt:lpstr>Municipalities in WCASD*</vt:lpstr>
      <vt:lpstr>Authorities, Boards &amp; Commissions</vt:lpstr>
      <vt:lpstr>PA Sunshine Law</vt:lpstr>
      <vt:lpstr>Pennsylvania Superlatives</vt:lpstr>
    </vt:vector>
  </TitlesOfParts>
  <Company>EGT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Local Government in Pennsylvania</dc:title>
  <dc:creator>Jon Altshul</dc:creator>
  <cp:lastModifiedBy>Jennifer Keller</cp:lastModifiedBy>
  <cp:revision>48</cp:revision>
  <cp:lastPrinted>2019-09-06T20:04:17Z</cp:lastPrinted>
  <dcterms:created xsi:type="dcterms:W3CDTF">2018-07-31T13:01:44Z</dcterms:created>
  <dcterms:modified xsi:type="dcterms:W3CDTF">2019-09-13T21:51:40Z</dcterms:modified>
</cp:coreProperties>
</file>